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2"/>
  </p:notes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4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42" r:id="rId83"/>
    <p:sldId id="338" r:id="rId84"/>
    <p:sldId id="337" r:id="rId85"/>
    <p:sldId id="339" r:id="rId86"/>
    <p:sldId id="340" r:id="rId87"/>
    <p:sldId id="341" r:id="rId88"/>
    <p:sldId id="343" r:id="rId89"/>
    <p:sldId id="346" r:id="rId90"/>
    <p:sldId id="345" r:id="rId9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2675" autoAdjust="0"/>
  </p:normalViewPr>
  <p:slideViewPr>
    <p:cSldViewPr snapToGrid="0">
      <p:cViewPr varScale="1">
        <p:scale>
          <a:sx n="73" d="100"/>
          <a:sy n="73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AAD222-9B87-49EE-97D1-3C439C3BA673}" type="datetimeFigureOut">
              <a:rPr lang="pl-PL" smtClean="0"/>
              <a:t>01.08.2018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4D7F74-AC44-49A2-B34B-D0EC30581D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1171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Główną przyczyną krwawień młodocianych jest brak owulacji (90%) lub niewydolność </a:t>
            </a:r>
            <a:r>
              <a:rPr lang="pl-PL" dirty="0" err="1" smtClean="0"/>
              <a:t>lutealna</a:t>
            </a:r>
            <a:r>
              <a:rPr lang="pl-PL" dirty="0" smtClean="0"/>
              <a:t> (10%). W pierwszym okresie po menarche cykle miesiączkowe są zazwyczaj bezowulacyjne, a pulsacyjne wydzielanie go− </a:t>
            </a:r>
            <a:r>
              <a:rPr lang="pl-PL" dirty="0" err="1" smtClean="0"/>
              <a:t>nadotropin</a:t>
            </a:r>
            <a:r>
              <a:rPr lang="pl-PL" dirty="0" smtClean="0"/>
              <a:t> zaczyna występować również w ciągu dnia i podlega regulacji, aż częstość pulsów i ich amplituda nie osiągną wartości charakteryzują− </a:t>
            </a:r>
            <a:r>
              <a:rPr lang="pl-PL" dirty="0" err="1" smtClean="0"/>
              <a:t>cej</a:t>
            </a:r>
            <a:r>
              <a:rPr lang="pl-PL" dirty="0" smtClean="0"/>
              <a:t> cykle owulacyjne. Pod wpływem ekspozycji estrogenów w fazie </a:t>
            </a:r>
            <a:r>
              <a:rPr lang="pl-PL" dirty="0" err="1" smtClean="0"/>
              <a:t>foliku</a:t>
            </a:r>
            <a:r>
              <a:rPr lang="pl-PL" dirty="0" smtClean="0"/>
              <a:t>− </a:t>
            </a:r>
            <a:r>
              <a:rPr lang="pl-PL" dirty="0" err="1" smtClean="0"/>
              <a:t>larnej</a:t>
            </a:r>
            <a:r>
              <a:rPr lang="pl-PL" dirty="0" smtClean="0"/>
              <a:t> [prawidłowe pulsy hormonów gonadotropowych folikulostymuliny (FSH, </a:t>
            </a:r>
            <a:r>
              <a:rPr lang="pl-PL" dirty="0" err="1" smtClean="0"/>
              <a:t>follicle−stimulating</a:t>
            </a:r>
            <a:r>
              <a:rPr lang="pl-PL" dirty="0" smtClean="0"/>
              <a:t> </a:t>
            </a:r>
            <a:r>
              <a:rPr lang="pl-PL" dirty="0" err="1" smtClean="0"/>
              <a:t>hormone</a:t>
            </a:r>
            <a:r>
              <a:rPr lang="pl-PL" dirty="0" smtClean="0"/>
              <a:t>)] endometrium ulega proliferacji, a brak progesteronu w fazie </a:t>
            </a:r>
            <a:r>
              <a:rPr lang="pl-PL" dirty="0" err="1" smtClean="0"/>
              <a:t>lutealnej</a:t>
            </a:r>
            <a:r>
              <a:rPr lang="pl-PL" dirty="0" smtClean="0"/>
              <a:t> [brak pulsu </a:t>
            </a:r>
            <a:r>
              <a:rPr lang="pl-PL" dirty="0" err="1" smtClean="0"/>
              <a:t>lutropiny</a:t>
            </a:r>
            <a:r>
              <a:rPr lang="pl-PL" dirty="0" smtClean="0"/>
              <a:t> (LH, </a:t>
            </a:r>
            <a:r>
              <a:rPr lang="pl-PL" dirty="0" err="1" smtClean="0"/>
              <a:t>luteinizing</a:t>
            </a:r>
            <a:r>
              <a:rPr lang="pl-PL" dirty="0" smtClean="0"/>
              <a:t> hor− </a:t>
            </a:r>
            <a:r>
              <a:rPr lang="pl-PL" dirty="0" err="1" smtClean="0"/>
              <a:t>mone</a:t>
            </a:r>
            <a:r>
              <a:rPr lang="pl-PL" dirty="0" smtClean="0"/>
              <a:t>) w połowie cyklu] nie stabilizuje się odpowiednio i nie następuje </a:t>
            </a:r>
            <a:r>
              <a:rPr lang="pl-PL" dirty="0" err="1" smtClean="0"/>
              <a:t>sekrecyjna</a:t>
            </a:r>
            <a:r>
              <a:rPr lang="pl-PL" dirty="0" smtClean="0"/>
              <a:t> przemiana endometrium. Błona śluzowa ulega złuszczeniu i pojawiają się obfite, niezwiązane z cyklem miesiączkowym krwawienia z dróg rodnych. Endometrium ulega atrofii, co objawia się nieprzerwanym krwawieniem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D7F74-AC44-49A2-B34B-D0EC30581D9D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30433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D7F74-AC44-49A2-B34B-D0EC30581D9D}" type="slidenum">
              <a:rPr lang="pl-PL" smtClean="0"/>
              <a:t>86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44864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W badaniu przedmiotowym należy ocenić: wzrost, masę ciała, wskaźnik masy ciała (BMI, body mass index), budowę ciała, stan odżywienia, rozkład tkanki tłuszczowej, wartość ciśnienia tętniczego i tętna (wykluczenie zaburzeń ze strony układu sercowo−naczyniowego jako konsekwencji znacznej niedokrwistości), obecność objawów </a:t>
            </a:r>
            <a:r>
              <a:rPr lang="pl-PL" dirty="0" err="1" smtClean="0"/>
              <a:t>hiperandrogenizmu</a:t>
            </a:r>
            <a:r>
              <a:rPr lang="pl-PL" dirty="0" smtClean="0"/>
              <a:t>, symptomów świadczących o zaburzeniach krzepnięcia oraz stopień dojrzałości płciowej według skali Tannera [1–3, 5, 6, 8]. W następnym etapie należy przeprowadzić badanie ginekologiczne, którego postać powinna zależeć od wieku dziewczynki i faktu aktywności seksualnej. U dziewcząt nieaktywnych seksualnie rzadko istnieje konieczność wykonania badania z użyciem wziernika; wystarcza badanie wewnętrzne jednym palcem w celu oceny </a:t>
            </a:r>
            <a:r>
              <a:rPr lang="pl-PL" dirty="0" err="1" smtClean="0"/>
              <a:t>palpacyjnej</a:t>
            </a:r>
            <a:r>
              <a:rPr lang="pl-PL" dirty="0" smtClean="0"/>
              <a:t> części pochwowej szyjki macicy i wykluczenia obecności ciała obcego w pochwie, a w badaniu </a:t>
            </a:r>
            <a:r>
              <a:rPr lang="pl-PL" dirty="0" err="1" smtClean="0"/>
              <a:t>przezodbytniczym</a:t>
            </a:r>
            <a:r>
              <a:rPr lang="pl-PL" dirty="0" smtClean="0"/>
              <a:t> można ocenić okolicę przydatków (wykluczenie zmian guzowa− tych). W wybranych przypadkach klinicznych (masywne krwawienie z dróg rodnych, podejrzenie ciała obcego lub uszkodzenia pochwy), nawet u dziew− </a:t>
            </a:r>
            <a:r>
              <a:rPr lang="pl-PL" dirty="0" err="1" smtClean="0"/>
              <a:t>cząt</a:t>
            </a:r>
            <a:r>
              <a:rPr lang="pl-PL" dirty="0" smtClean="0"/>
              <a:t> nieaktywnych seksualnie należy wykonać pełne badanie ginekologiczne w znieczuleniu ogólnym. U dziewcząt aktywnych seksualnie zaleca się przeprowadzenie pełnego badania ginekologicznego, wraz z pobraniem rozmazu cytologicznego i posiewu bakteriologicznego (w kierunku </a:t>
            </a:r>
            <a:r>
              <a:rPr lang="pl-PL" dirty="0" err="1" smtClean="0"/>
              <a:t>Neisseria</a:t>
            </a:r>
            <a:r>
              <a:rPr lang="pl-PL" dirty="0" smtClean="0"/>
              <a:t> </a:t>
            </a:r>
            <a:r>
              <a:rPr lang="pl-PL" dirty="0" err="1" smtClean="0"/>
              <a:t>gonorrhoeae</a:t>
            </a:r>
            <a:r>
              <a:rPr lang="pl-PL" dirty="0" smtClean="0"/>
              <a:t> i Chlamydia </a:t>
            </a:r>
            <a:r>
              <a:rPr lang="pl-PL" dirty="0" err="1" smtClean="0"/>
              <a:t>trachomatis</a:t>
            </a:r>
            <a:r>
              <a:rPr lang="pl-PL" dirty="0" smtClean="0"/>
              <a:t>) [1–3, 5, 6, 8]. Uzupełnieniem procesu diagnostycznego nieprawidłowych krwawień z dróg rodnych u dziewcząt jest badanie ultrasonograficzne (USG) miednicy mniejszej (głowicą </a:t>
            </a:r>
            <a:r>
              <a:rPr lang="pl-PL" dirty="0" err="1" smtClean="0"/>
              <a:t>przezbrzuszną</a:t>
            </a:r>
            <a:r>
              <a:rPr lang="pl-PL" dirty="0" smtClean="0"/>
              <a:t> przy wypełnionym pęcherzu moczowym, </a:t>
            </a:r>
            <a:r>
              <a:rPr lang="pl-PL" dirty="0" err="1" smtClean="0"/>
              <a:t>rektalną</a:t>
            </a:r>
            <a:r>
              <a:rPr lang="pl-PL" dirty="0" smtClean="0"/>
              <a:t> lub dopochwową — u dziewcząt aktywnych seksualnie), zwłaszcza w przypadku, gdy w badaniu ginekologicznym stwierdza się zmianę przydatkową, podejrzewa się wady rozwojowe narządu rodnego lub nie można wykonać badania ginekologicznego ze względu na obfite krwawienie. W </a:t>
            </a:r>
            <a:r>
              <a:rPr lang="pl-PL" dirty="0" err="1" smtClean="0"/>
              <a:t>indywidual</a:t>
            </a:r>
            <a:r>
              <a:rPr lang="pl-PL" dirty="0" smtClean="0"/>
              <a:t>− </a:t>
            </a:r>
            <a:r>
              <a:rPr lang="pl-PL" dirty="0" err="1" smtClean="0"/>
              <a:t>nych</a:t>
            </a:r>
            <a:r>
              <a:rPr lang="pl-PL" dirty="0" smtClean="0"/>
              <a:t> wskazaniach klinicznych zaleca się czasem inne badania obrazowe . W diagnostyce krwawień młodocianych zaleca się rutynowo wykona− nie: testu ciążowego, oznaczenia grupy krwi, morfologii krwi z rozmazem, stężenia glukozy, układu krzepnięcia, poziomu czynnika von </a:t>
            </a:r>
            <a:r>
              <a:rPr lang="pl-PL" dirty="0" err="1" smtClean="0"/>
              <a:t>Willebranda</a:t>
            </a:r>
            <a:r>
              <a:rPr lang="pl-PL" dirty="0" smtClean="0"/>
              <a:t>. W wybranych przypadkach klinicznych diagnostyka laboratoryjna powinna również obejmować wybrane badania hormonalne: TSH, fT4, fT3, prolaktyna, androgeny, LH i FSH [1–3, 5, 6, 8–10].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D7F74-AC44-49A2-B34B-D0EC30581D9D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3335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co powinno zapewniać stabilizację endometrium i regulację cyklu miesiączkowego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D7F74-AC44-49A2-B34B-D0EC30581D9D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8656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Występują regularnie przez cały okres reprodukcyjny (z wyłączeniem ciąży, połogu oraz okresu laktacji), począwszy od pierw− </a:t>
            </a:r>
            <a:r>
              <a:rPr lang="pl-PL" dirty="0" err="1" smtClean="0"/>
              <a:t>szej</a:t>
            </a:r>
            <a:r>
              <a:rPr lang="pl-PL" dirty="0" smtClean="0"/>
              <a:t> w życiu miesiączki (menarche) do ostatniej (menopauzy)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D7F74-AC44-49A2-B34B-D0EC30581D9D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96562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Odstępstwa od tego można uznać za nieprawidłowość i chociaż nie zawsze wymagają leczenia, należy przeprowadzić badania diagnostyczne i zastanowić nad przyczyną, ponieważ zaburzenia rytmu i obfitości </a:t>
            </a:r>
            <a:r>
              <a:rPr lang="pl-PL" dirty="0" err="1" smtClean="0"/>
              <a:t>krwa</a:t>
            </a:r>
            <a:r>
              <a:rPr lang="pl-PL" dirty="0" smtClean="0"/>
              <a:t>− </a:t>
            </a:r>
            <a:r>
              <a:rPr lang="pl-PL" dirty="0" err="1" smtClean="0"/>
              <a:t>wień</a:t>
            </a:r>
            <a:r>
              <a:rPr lang="pl-PL" dirty="0" smtClean="0"/>
              <a:t>, zwłaszcza gdy pojawiają się u dotychczas prawidłowo miesiączkują− </a:t>
            </a:r>
            <a:r>
              <a:rPr lang="pl-PL" dirty="0" err="1" smtClean="0"/>
              <a:t>cej</a:t>
            </a:r>
            <a:r>
              <a:rPr lang="pl-PL" dirty="0" smtClean="0"/>
              <a:t> kobiety, mogą stanowić objaw zarówno chorób ogólnoustrojowych, jak i istniejących zaburzeń w obrębie narządu rodnego.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D7F74-AC44-49A2-B34B-D0EC30581D9D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17985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Rozmowa z pacjentką ma dla lekarza podstawowe znaczenie zarówno we wstępnym rozpoznaniu problemu, jak i w prowadzeniu dalszych badań diagnostycznych. Powinna być prowadzona umiejętnie i cierpli− wie. Dokładna ocena problemu jest trudna, ponieważ często same kobiety nie wiedzą, jak długie mają cykle („miesiączkuję </a:t>
            </a:r>
            <a:r>
              <a:rPr lang="pl-PL" dirty="0" err="1" smtClean="0"/>
              <a:t>nieregular</a:t>
            </a:r>
            <a:r>
              <a:rPr lang="pl-PL" dirty="0" smtClean="0"/>
              <a:t>− nie, mniej więcej co 28–30 dni”; „nie mogę policzyć, bo cykle są nie− regularne”), czy pierwszy dzień cyklu jest pierwszym, czy ostatnim dniem miesiączki oraz nie potrafią odróżnić krwawienia </a:t>
            </a:r>
            <a:r>
              <a:rPr lang="pl-PL" dirty="0" err="1" smtClean="0"/>
              <a:t>międzymiesiączko</a:t>
            </a:r>
            <a:r>
              <a:rPr lang="pl-PL" dirty="0" smtClean="0"/>
              <a:t>− </a:t>
            </a:r>
            <a:r>
              <a:rPr lang="pl-PL" dirty="0" err="1" smtClean="0"/>
              <a:t>wego</a:t>
            </a:r>
            <a:r>
              <a:rPr lang="pl-PL" dirty="0" smtClean="0"/>
              <a:t> od miesiączki i przyjmują, że każde krwawienie jest miesiączką (chodzi tu głównie o krwawienia związane z jajeczkowaniem oraz </a:t>
            </a:r>
            <a:r>
              <a:rPr lang="pl-PL" dirty="0" err="1" smtClean="0"/>
              <a:t>krwa</a:t>
            </a:r>
            <a:r>
              <a:rPr lang="pl-PL" dirty="0" smtClean="0"/>
              <a:t>− </a:t>
            </a:r>
            <a:r>
              <a:rPr lang="pl-PL" dirty="0" err="1" smtClean="0"/>
              <a:t>wienia</a:t>
            </a:r>
            <a:r>
              <a:rPr lang="pl-PL" dirty="0" smtClean="0"/>
              <a:t> zdarzające się po stosunku). Dla samych kobiet trudna bywa również ocena obfitości krwawienia. Dzieje się tak głównie dlatego, że często nie mają punktu odniesienia, jak powinna przebiegać prawidłowa miesiączka, a liczenie zużytych pod− pasek w ciągu doby jest bardzo subiektywne. Niektóre kobiety zmieniają podpaski, jak tylko znajduje się na nich ślad krwi, a inne — gdy </a:t>
            </a:r>
            <a:r>
              <a:rPr lang="pl-PL" dirty="0" err="1" smtClean="0"/>
              <a:t>podpa</a:t>
            </a:r>
            <a:r>
              <a:rPr lang="pl-PL" dirty="0" smtClean="0"/>
              <a:t>− ska jest całkowicie przemoczona krwią. Rozmawiając z pacjentką, należy uwzględnić wszystkie powyższe informacje. Pomocne w zbieraniu </a:t>
            </a:r>
            <a:r>
              <a:rPr lang="pl-PL" dirty="0" err="1" smtClean="0"/>
              <a:t>wywia</a:t>
            </a:r>
            <a:r>
              <a:rPr lang="pl-PL" dirty="0" smtClean="0"/>
              <a:t>− </a:t>
            </a:r>
            <a:r>
              <a:rPr lang="pl-PL" dirty="0" err="1" smtClean="0"/>
              <a:t>du</a:t>
            </a:r>
            <a:r>
              <a:rPr lang="pl-PL" dirty="0" smtClean="0"/>
              <a:t> jest pytanie o obecność skrzepów oraz zwrócenie uwagi na pojawienie się „nietypowego” krwawienia.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D7F74-AC44-49A2-B34B-D0EC30581D9D}" type="slidenum">
              <a:rPr lang="pl-PL" smtClean="0"/>
              <a:t>33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48451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 smtClean="0"/>
              <a:t>Dodatni wynik badania materiału pobranego z kanału szyjki i jamy macicy może umożliwić rozpoznanie lub z dużym prawdopodobieństwem wykluczyć zmiany nowotworowe w tej okolicy, przy braku innych, poza krwawieniami kontaktowymi, objawów. 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D7F74-AC44-49A2-B34B-D0EC30581D9D}" type="slidenum">
              <a:rPr lang="pl-PL" smtClean="0"/>
              <a:t>52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28998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Krwawienia z macicy nie powinny występować w przypadkach HTZ </a:t>
            </a:r>
            <a:r>
              <a:rPr lang="pl-PL" dirty="0" err="1" smtClean="0"/>
              <a:t>cią</a:t>
            </a:r>
            <a:r>
              <a:rPr lang="pl-PL" dirty="0" smtClean="0"/>
              <a:t>− </a:t>
            </a:r>
            <a:r>
              <a:rPr lang="pl-PL" dirty="0" err="1" smtClean="0"/>
              <a:t>głej</a:t>
            </a:r>
            <a:r>
              <a:rPr lang="pl-PL" dirty="0" smtClean="0"/>
              <a:t>. Należy jednak pamiętać, że blisko połowa kobiet rozpoczynających tę terapię doświadcza plamień bądź krwawień z macicy w okresie do 6 miesięcy od włączenia terapii [5]. Takie krwawienia stanowią jedną z najczęstszych przyczyn zaprzestania leczenia. Włączenie złożonej HTZ ciągłej po roku od menopauzy znacznie zmniejsza ryzyko krwawień w pierw− szych miesiącach terapii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D7F74-AC44-49A2-B34B-D0EC30581D9D}" type="slidenum">
              <a:rPr lang="pl-PL" smtClean="0"/>
              <a:t>73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124159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Badanie cytologiczne endometrium polega na pobraniu wymazów z jamy macicy przy użyciu dostosowanej do tej procedury sterylnej, walcowatej szczoteczki (</a:t>
            </a:r>
            <a:r>
              <a:rPr lang="pl-PL" dirty="0" err="1" smtClean="0"/>
              <a:t>uterobrush</a:t>
            </a:r>
            <a:r>
              <a:rPr lang="pl-PL" dirty="0" smtClean="0"/>
              <a:t> lub Tao−</a:t>
            </a:r>
            <a:r>
              <a:rPr lang="pl-PL" dirty="0" err="1" smtClean="0"/>
              <a:t>brush</a:t>
            </a:r>
            <a:r>
              <a:rPr lang="pl-PL" dirty="0" smtClean="0"/>
              <a:t>) zakończonej kulką, która </a:t>
            </a:r>
            <a:r>
              <a:rPr lang="pl-PL" dirty="0" err="1" smtClean="0"/>
              <a:t>zabez</a:t>
            </a:r>
            <a:r>
              <a:rPr lang="pl-PL" dirty="0" smtClean="0"/>
              <a:t>− piecza przed uszkodzeniem ścian macicy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D7F74-AC44-49A2-B34B-D0EC30581D9D}" type="slidenum">
              <a:rPr lang="pl-PL" smtClean="0"/>
              <a:t>78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0710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hyperlink" Target="https://pl.wikipedia.org/wiki/Candida" TargetMode="External"/><Relationship Id="rId2" Type="http://schemas.openxmlformats.org/officeDocument/2006/relationships/hyperlink" Target="https://pl.wikipedia.org/wiki/Rz%C4%99sistek_pochwowy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l.wikipedia.org/wiki/Wirus_opryszczki_pospolitej" TargetMode="External"/><Relationship Id="rId4" Type="http://schemas.openxmlformats.org/officeDocument/2006/relationships/hyperlink" Target="https://pl.wikipedia.org/wiki/Chlamydie" TargetMode="Externa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Nieprawidłowe krwawienia w ginekologii 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Dr hab. Beata Pieta, prof. UM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0046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Krwawienia młodocianych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Opcję leczenia krwawień </a:t>
            </a:r>
            <a:r>
              <a:rPr lang="pl-PL" dirty="0" smtClean="0"/>
              <a:t>o </a:t>
            </a:r>
            <a:r>
              <a:rPr lang="pl-PL" dirty="0"/>
              <a:t>ciężkim nasileniu stanowią </a:t>
            </a:r>
            <a:endParaRPr lang="pl-PL" dirty="0" smtClean="0"/>
          </a:p>
          <a:p>
            <a:r>
              <a:rPr lang="pl-PL" dirty="0" smtClean="0"/>
              <a:t>wewnątrzmaciczny </a:t>
            </a:r>
            <a:r>
              <a:rPr lang="pl-PL" dirty="0"/>
              <a:t>hormonalny system antykoncepcyjny (uwalniający </a:t>
            </a:r>
            <a:r>
              <a:rPr lang="pl-PL" dirty="0" err="1" smtClean="0"/>
              <a:t>lewonorgestrel</a:t>
            </a:r>
            <a:r>
              <a:rPr lang="pl-PL" dirty="0"/>
              <a:t>) </a:t>
            </a:r>
            <a:endParaRPr lang="pl-PL" dirty="0" smtClean="0"/>
          </a:p>
          <a:p>
            <a:r>
              <a:rPr lang="pl-PL" dirty="0" smtClean="0"/>
              <a:t>długodziałające </a:t>
            </a:r>
            <a:r>
              <a:rPr lang="pl-PL" dirty="0"/>
              <a:t>analogi </a:t>
            </a:r>
            <a:r>
              <a:rPr lang="pl-PL" dirty="0" err="1"/>
              <a:t>gonadoliberyny</a:t>
            </a:r>
            <a:r>
              <a:rPr lang="pl-PL" dirty="0"/>
              <a:t> (</a:t>
            </a:r>
            <a:r>
              <a:rPr lang="pl-PL" dirty="0" err="1" smtClean="0"/>
              <a:t>GnRH</a:t>
            </a:r>
            <a:r>
              <a:rPr lang="pl-PL" dirty="0" smtClean="0"/>
              <a:t>) stosowane ≤ </a:t>
            </a:r>
            <a:r>
              <a:rPr lang="pl-PL" dirty="0"/>
              <a:t>6 mies</a:t>
            </a:r>
            <a:r>
              <a:rPr lang="pl-PL" dirty="0" smtClean="0"/>
              <a:t>.</a:t>
            </a:r>
          </a:p>
          <a:p>
            <a:endParaRPr lang="pl-PL" dirty="0" smtClean="0"/>
          </a:p>
          <a:p>
            <a:r>
              <a:rPr lang="pl-PL" dirty="0"/>
              <a:t>Zabieg wyłyżeczkowania jamy macicy można rozważyć jako wyjątkowe wskazanie u dziewcząt, w przypadku gdy leczenie hormonalne </a:t>
            </a:r>
            <a:r>
              <a:rPr lang="pl-PL" dirty="0" smtClean="0"/>
              <a:t>jest </a:t>
            </a:r>
            <a:r>
              <a:rPr lang="pl-PL" dirty="0"/>
              <a:t>nieskuteczne, a krwawienie utrzymuje się przez kolejne 24–36 godzin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2447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01931" y="2133600"/>
            <a:ext cx="8911687" cy="1280890"/>
          </a:xfrm>
        </p:spPr>
        <p:txBody>
          <a:bodyPr/>
          <a:lstStyle/>
          <a:p>
            <a:r>
              <a:rPr lang="pl-PL" dirty="0">
                <a:solidFill>
                  <a:schemeClr val="accent1"/>
                </a:solidFill>
              </a:rPr>
              <a:t>Nieprawidłowe krwawienia miesiączkowe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3571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</a:t>
            </a:r>
            <a:r>
              <a:rPr lang="pl-PL" dirty="0" smtClean="0"/>
              <a:t>rawidłowe </a:t>
            </a:r>
            <a:r>
              <a:rPr lang="pl-PL" dirty="0"/>
              <a:t>krwawienia miesiączkowe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Prawidłowe krwawienia </a:t>
            </a:r>
            <a:r>
              <a:rPr lang="pl-PL" dirty="0" smtClean="0"/>
              <a:t>- związane </a:t>
            </a:r>
            <a:r>
              <a:rPr lang="pl-PL" dirty="0"/>
              <a:t>z cyklem </a:t>
            </a:r>
            <a:r>
              <a:rPr lang="pl-PL" dirty="0" smtClean="0"/>
              <a:t>hormonalnym kobiety</a:t>
            </a:r>
          </a:p>
          <a:p>
            <a:pPr marL="0" indent="0">
              <a:buNone/>
            </a:pPr>
            <a:r>
              <a:rPr lang="pl-PL" dirty="0" smtClean="0">
                <a:solidFill>
                  <a:schemeClr val="accent1"/>
                </a:solidFill>
              </a:rPr>
              <a:t>Menarche </a:t>
            </a:r>
          </a:p>
          <a:p>
            <a:r>
              <a:rPr lang="pl-PL" dirty="0" smtClean="0"/>
              <a:t>ok 13</a:t>
            </a:r>
            <a:r>
              <a:rPr lang="pl-PL" dirty="0"/>
              <a:t>. roku życia, </a:t>
            </a:r>
            <a:endParaRPr lang="pl-PL" dirty="0" smtClean="0"/>
          </a:p>
          <a:p>
            <a:r>
              <a:rPr lang="pl-PL" dirty="0" smtClean="0"/>
              <a:t>powinna </a:t>
            </a:r>
            <a:r>
              <a:rPr lang="pl-PL" dirty="0"/>
              <a:t>się pojawić między 10. a 15. </a:t>
            </a:r>
            <a:r>
              <a:rPr lang="pl-PL" dirty="0" smtClean="0"/>
              <a:t>r.ż.</a:t>
            </a:r>
          </a:p>
          <a:p>
            <a:r>
              <a:rPr lang="pl-PL" dirty="0" smtClean="0"/>
              <a:t>uwarunkowane </a:t>
            </a:r>
          </a:p>
          <a:p>
            <a:pPr lvl="1"/>
            <a:r>
              <a:rPr lang="pl-PL" dirty="0" smtClean="0"/>
              <a:t>czynnikami </a:t>
            </a:r>
            <a:r>
              <a:rPr lang="pl-PL" dirty="0"/>
              <a:t>genetycznymi, </a:t>
            </a:r>
            <a:endParaRPr lang="pl-PL" dirty="0" smtClean="0"/>
          </a:p>
          <a:p>
            <a:pPr lvl="1"/>
            <a:r>
              <a:rPr lang="pl-PL" dirty="0" smtClean="0"/>
              <a:t>konstytucjonalnymi </a:t>
            </a:r>
            <a:r>
              <a:rPr lang="pl-PL" dirty="0"/>
              <a:t>i </a:t>
            </a:r>
            <a:endParaRPr lang="pl-PL" dirty="0" smtClean="0"/>
          </a:p>
          <a:p>
            <a:pPr lvl="1"/>
            <a:r>
              <a:rPr lang="pl-PL" dirty="0" smtClean="0"/>
              <a:t>środowiskowymi</a:t>
            </a:r>
            <a:r>
              <a:rPr lang="pl-PL" dirty="0"/>
              <a:t>, </a:t>
            </a:r>
            <a:r>
              <a:rPr lang="pl-PL" dirty="0" smtClean="0"/>
              <a:t>warunkującymi </a:t>
            </a:r>
            <a:r>
              <a:rPr lang="pl-PL" dirty="0"/>
              <a:t>przebieg całego okresu dojrzewania. </a:t>
            </a:r>
            <a:endParaRPr lang="pl-PL" dirty="0" smtClean="0"/>
          </a:p>
          <a:p>
            <a:r>
              <a:rPr lang="pl-PL" dirty="0" smtClean="0"/>
              <a:t>Krwawienia miesiączkowe </a:t>
            </a:r>
            <a:r>
              <a:rPr lang="pl-PL" dirty="0">
                <a:solidFill>
                  <a:schemeClr val="accent1"/>
                </a:solidFill>
              </a:rPr>
              <a:t>przed 10</a:t>
            </a:r>
            <a:r>
              <a:rPr lang="pl-PL" dirty="0"/>
              <a:t>. rokiem życia, jak również ich </a:t>
            </a:r>
            <a:r>
              <a:rPr lang="pl-PL" dirty="0">
                <a:solidFill>
                  <a:schemeClr val="accent1"/>
                </a:solidFill>
              </a:rPr>
              <a:t>brak po 15</a:t>
            </a:r>
            <a:r>
              <a:rPr lang="pl-PL" dirty="0"/>
              <a:t>. roku życia, wymagają przeprowadzenia </a:t>
            </a:r>
            <a:r>
              <a:rPr lang="pl-PL" dirty="0">
                <a:solidFill>
                  <a:schemeClr val="accent1"/>
                </a:solidFill>
              </a:rPr>
              <a:t>szczegółowych badań </a:t>
            </a:r>
            <a:r>
              <a:rPr lang="pl-PL" dirty="0"/>
              <a:t>diagnostycznych i </a:t>
            </a:r>
            <a:r>
              <a:rPr lang="pl-PL" dirty="0" smtClean="0"/>
              <a:t>ewentualnego </a:t>
            </a:r>
            <a:r>
              <a:rPr lang="pl-PL" dirty="0"/>
              <a:t>leczenia.</a:t>
            </a:r>
          </a:p>
        </p:txBody>
      </p:sp>
    </p:spTree>
    <p:extLst>
      <p:ext uri="{BB962C8B-B14F-4D97-AF65-F5344CB8AC3E}">
        <p14:creationId xmlns:p14="http://schemas.microsoft.com/office/powerpoint/2010/main" val="348260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</a:t>
            </a:r>
            <a:r>
              <a:rPr lang="pl-PL" dirty="0" smtClean="0"/>
              <a:t>rawidłowe </a:t>
            </a:r>
            <a:r>
              <a:rPr lang="pl-PL" dirty="0"/>
              <a:t>krwawienia miesiączkowe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Krwawienia miesiączkowe </a:t>
            </a:r>
            <a:r>
              <a:rPr lang="pl-PL" dirty="0">
                <a:solidFill>
                  <a:schemeClr val="accent1"/>
                </a:solidFill>
              </a:rPr>
              <a:t>zanikają</a:t>
            </a:r>
            <a:r>
              <a:rPr lang="pl-PL" dirty="0"/>
              <a:t>, gdy liczba </a:t>
            </a:r>
            <a:r>
              <a:rPr lang="pl-PL" dirty="0" smtClean="0"/>
              <a:t>pęcherzyków </a:t>
            </a:r>
            <a:r>
              <a:rPr lang="pl-PL" dirty="0"/>
              <a:t>w jajniku, niezależnie od wieku kobiety, maleje </a:t>
            </a:r>
            <a:r>
              <a:rPr lang="pl-PL" dirty="0">
                <a:solidFill>
                  <a:schemeClr val="accent1"/>
                </a:solidFill>
              </a:rPr>
              <a:t>poniżej 1000 </a:t>
            </a:r>
            <a:r>
              <a:rPr lang="pl-PL" dirty="0"/>
              <a:t>i w związku z tym znacznie zmniejsza się produkcja estradiolu w komórkach ziarnistych.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>
                <a:solidFill>
                  <a:schemeClr val="accent1"/>
                </a:solidFill>
              </a:rPr>
              <a:t>Menopauza 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Średnio</a:t>
            </a:r>
            <a:r>
              <a:rPr lang="pl-PL" dirty="0" smtClean="0">
                <a:solidFill>
                  <a:schemeClr val="accent1"/>
                </a:solidFill>
              </a:rPr>
              <a:t> </a:t>
            </a:r>
            <a:r>
              <a:rPr lang="pl-PL" dirty="0" smtClean="0"/>
              <a:t>w 50 r. ż </a:t>
            </a:r>
          </a:p>
          <a:p>
            <a:r>
              <a:rPr lang="pl-PL" dirty="0" smtClean="0"/>
              <a:t>przed </a:t>
            </a:r>
            <a:r>
              <a:rPr lang="pl-PL" dirty="0"/>
              <a:t>40. </a:t>
            </a:r>
            <a:r>
              <a:rPr lang="pl-PL" dirty="0" smtClean="0"/>
              <a:t>r. ż -  przedwczesne wygasanie </a:t>
            </a:r>
            <a:r>
              <a:rPr lang="pl-PL" dirty="0"/>
              <a:t>czynności jajników. </a:t>
            </a:r>
            <a:endParaRPr lang="pl-PL" dirty="0" smtClean="0"/>
          </a:p>
          <a:p>
            <a:r>
              <a:rPr lang="pl-PL" dirty="0" smtClean="0"/>
              <a:t>Przyczyny: </a:t>
            </a:r>
          </a:p>
          <a:p>
            <a:r>
              <a:rPr lang="pl-PL" dirty="0"/>
              <a:t>z</a:t>
            </a:r>
            <a:r>
              <a:rPr lang="pl-PL" dirty="0" smtClean="0"/>
              <a:t>aburzenia immunologiczne, </a:t>
            </a:r>
          </a:p>
          <a:p>
            <a:r>
              <a:rPr lang="pl-PL" dirty="0" smtClean="0"/>
              <a:t>genetyczne,</a:t>
            </a:r>
          </a:p>
          <a:p>
            <a:r>
              <a:rPr lang="pl-PL" dirty="0" smtClean="0"/>
              <a:t>leczenie operacyjne </a:t>
            </a:r>
            <a:r>
              <a:rPr lang="pl-PL" dirty="0"/>
              <a:t>(wycięcie jajników) </a:t>
            </a:r>
          </a:p>
          <a:p>
            <a:r>
              <a:rPr lang="pl-PL" dirty="0" smtClean="0"/>
              <a:t>zniszczenie </a:t>
            </a:r>
            <a:r>
              <a:rPr lang="pl-PL" dirty="0"/>
              <a:t>tkanki jajnikowej w wyniku aktywnego procesu chorobowego, stanu </a:t>
            </a:r>
            <a:r>
              <a:rPr lang="pl-PL" dirty="0" smtClean="0"/>
              <a:t>zapalnego </a:t>
            </a:r>
            <a:r>
              <a:rPr lang="pl-PL" dirty="0"/>
              <a:t>lub radioterapii </a:t>
            </a:r>
            <a:r>
              <a:rPr lang="pl-PL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357743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Nieprawidłowe krwawienia miesiączkowe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Nieprawidłowe krwawienia miesiączkowe mogą się odnosić </a:t>
            </a:r>
            <a:r>
              <a:rPr lang="pl-PL" dirty="0" smtClean="0"/>
              <a:t>do:</a:t>
            </a:r>
          </a:p>
          <a:p>
            <a:r>
              <a:rPr lang="pl-PL" dirty="0" smtClean="0"/>
              <a:t>częstości </a:t>
            </a:r>
            <a:r>
              <a:rPr lang="pl-PL" dirty="0"/>
              <a:t>występowania krwawień, </a:t>
            </a:r>
            <a:endParaRPr lang="pl-PL" dirty="0" smtClean="0"/>
          </a:p>
          <a:p>
            <a:r>
              <a:rPr lang="pl-PL" dirty="0" smtClean="0"/>
              <a:t>ich </a:t>
            </a:r>
            <a:r>
              <a:rPr lang="pl-PL" dirty="0"/>
              <a:t>długości </a:t>
            </a:r>
          </a:p>
          <a:p>
            <a:r>
              <a:rPr lang="pl-PL" dirty="0" smtClean="0"/>
              <a:t>objętości </a:t>
            </a:r>
            <a:r>
              <a:rPr lang="pl-PL" dirty="0"/>
              <a:t>utraconej krwi. </a:t>
            </a:r>
            <a:endParaRPr lang="pl-PL" dirty="0" smtClean="0"/>
          </a:p>
          <a:p>
            <a:endParaRPr lang="pl-PL" dirty="0"/>
          </a:p>
          <a:p>
            <a:r>
              <a:rPr lang="pl-PL" dirty="0" smtClean="0"/>
              <a:t>Prawidłowo </a:t>
            </a:r>
            <a:r>
              <a:rPr lang="pl-PL" dirty="0"/>
              <a:t>krwawienia miesiączkowe powinny się pojawiać co 24–35 dni, trwać 3–6 dni i mieć mierne nasilenie (objętość utraconej krwi  </a:t>
            </a:r>
            <a:r>
              <a:rPr lang="pl-PL" dirty="0" smtClean="0"/>
              <a:t>≤ 30 </a:t>
            </a:r>
            <a:r>
              <a:rPr lang="pl-PL" dirty="0"/>
              <a:t>ml).</a:t>
            </a:r>
          </a:p>
        </p:txBody>
      </p:sp>
    </p:spTree>
    <p:extLst>
      <p:ext uri="{BB962C8B-B14F-4D97-AF65-F5344CB8AC3E}">
        <p14:creationId xmlns:p14="http://schemas.microsoft.com/office/powerpoint/2010/main" val="28733265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Nieprawidłowe krwawienia miesiączkowe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>
                <a:solidFill>
                  <a:schemeClr val="accent1"/>
                </a:solidFill>
              </a:rPr>
              <a:t>P</a:t>
            </a:r>
            <a:r>
              <a:rPr lang="pl-PL" dirty="0" err="1" smtClean="0">
                <a:solidFill>
                  <a:schemeClr val="accent1"/>
                </a:solidFill>
              </a:rPr>
              <a:t>olimenorrhoea</a:t>
            </a:r>
            <a:r>
              <a:rPr lang="pl-PL" dirty="0" smtClean="0"/>
              <a:t> - cykle </a:t>
            </a:r>
            <a:r>
              <a:rPr lang="pl-PL" dirty="0"/>
              <a:t>krótsze niż 21 dni określa się </a:t>
            </a:r>
            <a:r>
              <a:rPr lang="pl-PL" dirty="0" smtClean="0"/>
              <a:t>jako</a:t>
            </a:r>
          </a:p>
          <a:p>
            <a:r>
              <a:rPr lang="pl-PL" dirty="0" err="1" smtClean="0">
                <a:solidFill>
                  <a:schemeClr val="accent1"/>
                </a:solidFill>
              </a:rPr>
              <a:t>Oligomenorrhoea</a:t>
            </a:r>
            <a:r>
              <a:rPr lang="pl-PL" dirty="0" smtClean="0"/>
              <a:t> - cykle długie</a:t>
            </a:r>
            <a:r>
              <a:rPr lang="pl-PL" dirty="0"/>
              <a:t>, dłuższe niż 37 dni </a:t>
            </a:r>
          </a:p>
          <a:p>
            <a:r>
              <a:rPr lang="pl-PL" dirty="0" err="1" smtClean="0">
                <a:solidFill>
                  <a:schemeClr val="accent1"/>
                </a:solidFill>
              </a:rPr>
              <a:t>Amenorrhoea</a:t>
            </a:r>
            <a:r>
              <a:rPr lang="pl-PL" dirty="0" smtClean="0"/>
              <a:t> - brak miesiączki, brak </a:t>
            </a:r>
            <a:r>
              <a:rPr lang="pl-PL" dirty="0"/>
              <a:t>krwawień przez 90 dni lub </a:t>
            </a:r>
            <a:r>
              <a:rPr lang="pl-PL" dirty="0" smtClean="0"/>
              <a:t>dłużej</a:t>
            </a:r>
          </a:p>
          <a:p>
            <a:r>
              <a:rPr lang="pl-PL" dirty="0"/>
              <a:t>P</a:t>
            </a:r>
            <a:r>
              <a:rPr lang="pl-PL" dirty="0" smtClean="0"/>
              <a:t>rzedłużone  krwawienie miesiączkowe -trwa </a:t>
            </a:r>
            <a:r>
              <a:rPr lang="pl-PL" dirty="0"/>
              <a:t>dłużej niż 7 </a:t>
            </a:r>
            <a:r>
              <a:rPr lang="pl-PL" dirty="0" smtClean="0"/>
              <a:t>dni</a:t>
            </a:r>
          </a:p>
          <a:p>
            <a:r>
              <a:rPr lang="pl-PL" dirty="0" err="1" smtClean="0">
                <a:solidFill>
                  <a:schemeClr val="accent1"/>
                </a:solidFill>
              </a:rPr>
              <a:t>Hypomenorrhoea</a:t>
            </a:r>
            <a:r>
              <a:rPr lang="pl-PL" dirty="0" smtClean="0"/>
              <a:t> - skąpe </a:t>
            </a:r>
            <a:r>
              <a:rPr lang="pl-PL" dirty="0"/>
              <a:t>krwawienie </a:t>
            </a:r>
            <a:r>
              <a:rPr lang="pl-PL" dirty="0" smtClean="0"/>
              <a:t>miesiączkowe, oznacza utratę </a:t>
            </a:r>
            <a:r>
              <a:rPr lang="pl-PL" dirty="0"/>
              <a:t>krwi mniejszą niż 30 </a:t>
            </a:r>
            <a:r>
              <a:rPr lang="pl-PL" dirty="0" smtClean="0"/>
              <a:t>ml </a:t>
            </a:r>
          </a:p>
          <a:p>
            <a:r>
              <a:rPr lang="pl-PL" dirty="0" err="1" smtClean="0">
                <a:solidFill>
                  <a:schemeClr val="accent1"/>
                </a:solidFill>
              </a:rPr>
              <a:t>Hypermenorrhoea</a:t>
            </a:r>
            <a:r>
              <a:rPr lang="pl-PL" dirty="0" smtClean="0">
                <a:solidFill>
                  <a:schemeClr val="accent1"/>
                </a:solidFill>
              </a:rPr>
              <a:t> </a:t>
            </a:r>
            <a:r>
              <a:rPr lang="pl-PL" dirty="0" smtClean="0"/>
              <a:t>- </a:t>
            </a:r>
            <a:r>
              <a:rPr lang="pl-PL" dirty="0"/>
              <a:t>obfite </a:t>
            </a:r>
            <a:r>
              <a:rPr lang="pl-PL" dirty="0" smtClean="0"/>
              <a:t>krwawienie, występuje </a:t>
            </a:r>
            <a:r>
              <a:rPr lang="pl-PL" dirty="0"/>
              <a:t>wówczas, gdy objętość utraconej krwi jest większa niż 90 ml</a:t>
            </a:r>
            <a:r>
              <a:rPr lang="pl-PL" dirty="0" smtClean="0"/>
              <a:t>.</a:t>
            </a:r>
          </a:p>
          <a:p>
            <a:r>
              <a:rPr lang="pl-PL" dirty="0" err="1" smtClean="0">
                <a:solidFill>
                  <a:schemeClr val="accent1"/>
                </a:solidFill>
              </a:rPr>
              <a:t>Menometrorrhagia</a:t>
            </a:r>
            <a:r>
              <a:rPr lang="pl-PL" dirty="0" smtClean="0"/>
              <a:t>- bardzo </a:t>
            </a:r>
            <a:r>
              <a:rPr lang="pl-PL" dirty="0"/>
              <a:t>obfite, przedłużone krwawienie miesiączkowe </a:t>
            </a:r>
          </a:p>
        </p:txBody>
      </p:sp>
    </p:spTree>
    <p:extLst>
      <p:ext uri="{BB962C8B-B14F-4D97-AF65-F5344CB8AC3E}">
        <p14:creationId xmlns:p14="http://schemas.microsoft.com/office/powerpoint/2010/main" val="1462468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Nieprawidłowe krwawienia miesiączkowe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 definiowaniu powyższych zaburzeń istnieją </a:t>
            </a:r>
            <a:r>
              <a:rPr lang="pl-PL" dirty="0" smtClean="0"/>
              <a:t>niewielkie różnice: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dirty="0" smtClean="0"/>
              <a:t>gdy </a:t>
            </a:r>
            <a:r>
              <a:rPr lang="pl-PL" dirty="0"/>
              <a:t>krwawienia pojawiają się co </a:t>
            </a:r>
            <a:r>
              <a:rPr lang="pl-PL" dirty="0">
                <a:solidFill>
                  <a:schemeClr val="accent1"/>
                </a:solidFill>
              </a:rPr>
              <a:t>21–23 dni</a:t>
            </a:r>
            <a:r>
              <a:rPr lang="pl-PL" dirty="0"/>
              <a:t>, mówi się o </a:t>
            </a:r>
            <a:r>
              <a:rPr lang="pl-PL" dirty="0">
                <a:solidFill>
                  <a:schemeClr val="accent1"/>
                </a:solidFill>
              </a:rPr>
              <a:t>częstym</a:t>
            </a:r>
            <a:r>
              <a:rPr lang="pl-PL" dirty="0"/>
              <a:t> miesiączkowaniu</a:t>
            </a:r>
            <a:r>
              <a:rPr lang="pl-PL" dirty="0" smtClean="0"/>
              <a:t>,</a:t>
            </a:r>
          </a:p>
          <a:p>
            <a:r>
              <a:rPr lang="pl-PL" dirty="0" smtClean="0">
                <a:solidFill>
                  <a:schemeClr val="accent1"/>
                </a:solidFill>
              </a:rPr>
              <a:t>rzadkie</a:t>
            </a:r>
            <a:r>
              <a:rPr lang="pl-PL" dirty="0" smtClean="0"/>
              <a:t> </a:t>
            </a:r>
            <a:r>
              <a:rPr lang="pl-PL" dirty="0"/>
              <a:t>miesiączki to </a:t>
            </a:r>
            <a:r>
              <a:rPr lang="pl-PL" dirty="0" smtClean="0"/>
              <a:t>pojawiające </a:t>
            </a:r>
            <a:r>
              <a:rPr lang="pl-PL" dirty="0"/>
              <a:t>się </a:t>
            </a:r>
            <a:r>
              <a:rPr lang="pl-PL" dirty="0">
                <a:solidFill>
                  <a:schemeClr val="accent1"/>
                </a:solidFill>
              </a:rPr>
              <a:t>po więcej niż 35 </a:t>
            </a:r>
            <a:r>
              <a:rPr lang="pl-PL" dirty="0"/>
              <a:t>dniach, </a:t>
            </a:r>
            <a:endParaRPr lang="pl-PL" dirty="0" smtClean="0"/>
          </a:p>
          <a:p>
            <a:r>
              <a:rPr lang="pl-PL" dirty="0" smtClean="0">
                <a:solidFill>
                  <a:schemeClr val="accent1"/>
                </a:solidFill>
              </a:rPr>
              <a:t>brak</a:t>
            </a:r>
            <a:r>
              <a:rPr lang="pl-PL" dirty="0" smtClean="0"/>
              <a:t> </a:t>
            </a:r>
            <a:r>
              <a:rPr lang="pl-PL" dirty="0"/>
              <a:t>miesiączki (</a:t>
            </a:r>
            <a:r>
              <a:rPr lang="pl-PL" dirty="0">
                <a:solidFill>
                  <a:schemeClr val="accent1"/>
                </a:solidFill>
              </a:rPr>
              <a:t>wtórny</a:t>
            </a:r>
            <a:r>
              <a:rPr lang="pl-PL" dirty="0"/>
              <a:t>) to brak krwawienia miesiączkowego trwający ponad </a:t>
            </a:r>
            <a:r>
              <a:rPr lang="pl-PL" dirty="0">
                <a:solidFill>
                  <a:schemeClr val="accent1"/>
                </a:solidFill>
              </a:rPr>
              <a:t>6 miesięcy </a:t>
            </a:r>
            <a:r>
              <a:rPr lang="pl-PL" dirty="0"/>
              <a:t>u kobiety, która </a:t>
            </a:r>
            <a:r>
              <a:rPr lang="pl-PL" dirty="0">
                <a:solidFill>
                  <a:schemeClr val="accent1"/>
                </a:solidFill>
              </a:rPr>
              <a:t>wcześniej</a:t>
            </a:r>
            <a:r>
              <a:rPr lang="pl-PL" dirty="0"/>
              <a:t> </a:t>
            </a:r>
            <a:r>
              <a:rPr lang="pl-PL" dirty="0" smtClean="0"/>
              <a:t>miesiączkowała</a:t>
            </a:r>
          </a:p>
          <a:p>
            <a:endParaRPr lang="pl-PL" dirty="0" smtClean="0"/>
          </a:p>
          <a:p>
            <a:r>
              <a:rPr lang="pl-PL" dirty="0" smtClean="0"/>
              <a:t>fizjologiczna </a:t>
            </a:r>
            <a:r>
              <a:rPr lang="pl-PL" dirty="0"/>
              <a:t>objętość krwi miesiączkowej </a:t>
            </a:r>
            <a:r>
              <a:rPr lang="pl-PL" dirty="0">
                <a:solidFill>
                  <a:schemeClr val="accent1"/>
                </a:solidFill>
              </a:rPr>
              <a:t>to 20–40 </a:t>
            </a:r>
            <a:r>
              <a:rPr lang="pl-PL" dirty="0" smtClean="0">
                <a:solidFill>
                  <a:schemeClr val="accent1"/>
                </a:solidFill>
              </a:rPr>
              <a:t>ml</a:t>
            </a:r>
            <a:endParaRPr lang="pl-PL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7719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Rzadkie</a:t>
            </a:r>
            <a:r>
              <a:rPr lang="pl-PL" dirty="0"/>
              <a:t>, nieregularne krwawienia miesiączkowe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200000"/>
              </a:lnSpc>
              <a:buNone/>
            </a:pPr>
            <a:r>
              <a:rPr lang="pl-PL" dirty="0">
                <a:solidFill>
                  <a:schemeClr val="accent1"/>
                </a:solidFill>
              </a:rPr>
              <a:t>Rzadkie, nieregularne krwawienia miesiączkowe są spowodowane </a:t>
            </a:r>
            <a:r>
              <a:rPr lang="pl-PL" dirty="0" smtClean="0">
                <a:solidFill>
                  <a:schemeClr val="accent1"/>
                </a:solidFill>
              </a:rPr>
              <a:t>zaburzeniami </a:t>
            </a:r>
            <a:r>
              <a:rPr lang="pl-PL" dirty="0">
                <a:solidFill>
                  <a:schemeClr val="accent1"/>
                </a:solidFill>
              </a:rPr>
              <a:t>hormonalnymi związanymi z nieprawidłowym wydzielaniem </a:t>
            </a:r>
            <a:r>
              <a:rPr lang="pl-PL" dirty="0" smtClean="0">
                <a:solidFill>
                  <a:schemeClr val="accent1"/>
                </a:solidFill>
              </a:rPr>
              <a:t>gonadotropin </a:t>
            </a:r>
            <a:r>
              <a:rPr lang="pl-PL" dirty="0">
                <a:solidFill>
                  <a:schemeClr val="accent1"/>
                </a:solidFill>
              </a:rPr>
              <a:t>i brakiem prawidłowego dojrzewania pęcherzyków jajnikowych. </a:t>
            </a:r>
          </a:p>
        </p:txBody>
      </p:sp>
    </p:spTree>
    <p:extLst>
      <p:ext uri="{BB962C8B-B14F-4D97-AF65-F5344CB8AC3E}">
        <p14:creationId xmlns:p14="http://schemas.microsoft.com/office/powerpoint/2010/main" val="11938976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Rzadkie, nieregularne krwawienia miesiączkowe </a:t>
            </a:r>
            <a:r>
              <a:rPr lang="pl-PL" dirty="0" smtClean="0"/>
              <a:t>- </a:t>
            </a:r>
            <a:r>
              <a:rPr lang="pl-PL" dirty="0" smtClean="0">
                <a:solidFill>
                  <a:schemeClr val="accent1"/>
                </a:solidFill>
              </a:rPr>
              <a:t>PCOS</a:t>
            </a:r>
            <a:endParaRPr lang="pl-PL" dirty="0">
              <a:solidFill>
                <a:schemeClr val="accent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Zespół </a:t>
            </a:r>
            <a:r>
              <a:rPr lang="pl-PL" dirty="0" err="1"/>
              <a:t>policystycznych</a:t>
            </a:r>
            <a:r>
              <a:rPr lang="pl-PL" dirty="0"/>
              <a:t> jajników (PCOS, </a:t>
            </a:r>
            <a:r>
              <a:rPr lang="pl-PL" dirty="0" err="1"/>
              <a:t>polycystic</a:t>
            </a:r>
            <a:r>
              <a:rPr lang="pl-PL" dirty="0"/>
              <a:t> </a:t>
            </a:r>
            <a:r>
              <a:rPr lang="pl-PL" dirty="0" err="1"/>
              <a:t>ovary</a:t>
            </a:r>
            <a:r>
              <a:rPr lang="pl-PL" dirty="0"/>
              <a:t> </a:t>
            </a:r>
            <a:r>
              <a:rPr lang="pl-PL" dirty="0" err="1"/>
              <a:t>syndrome</a:t>
            </a:r>
            <a:r>
              <a:rPr lang="pl-PL" dirty="0"/>
              <a:t>). </a:t>
            </a:r>
            <a:endParaRPr lang="pl-PL" dirty="0" smtClean="0"/>
          </a:p>
          <a:p>
            <a:r>
              <a:rPr lang="pl-PL" dirty="0" smtClean="0"/>
              <a:t>Zespół </a:t>
            </a:r>
            <a:r>
              <a:rPr lang="pl-PL" dirty="0"/>
              <a:t>ten jest rozpoznawany na podstawie kryteriów zaproponowanych w 2006 roku przez Towarzystwo Nadmiaru Androgenów (</a:t>
            </a:r>
            <a:r>
              <a:rPr lang="pl-PL" dirty="0" smtClean="0"/>
              <a:t>AES)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Rozpoznanie : </a:t>
            </a:r>
          </a:p>
          <a:p>
            <a:pPr marL="0" indent="0">
              <a:buNone/>
            </a:pPr>
            <a:endParaRPr lang="pl-PL" dirty="0" smtClean="0"/>
          </a:p>
          <a:p>
            <a:r>
              <a:rPr lang="pl-PL" dirty="0" err="1" smtClean="0"/>
              <a:t>hiperandrogenizm</a:t>
            </a:r>
            <a:r>
              <a:rPr lang="pl-PL" dirty="0" smtClean="0"/>
              <a:t> </a:t>
            </a:r>
            <a:r>
              <a:rPr lang="pl-PL" dirty="0"/>
              <a:t>— </a:t>
            </a:r>
            <a:r>
              <a:rPr lang="pl-PL" dirty="0" smtClean="0"/>
              <a:t>kliniczny </a:t>
            </a:r>
            <a:r>
              <a:rPr lang="pl-PL" dirty="0"/>
              <a:t>lub biochemiczny</a:t>
            </a:r>
            <a:r>
              <a:rPr lang="pl-PL" dirty="0" smtClean="0"/>
              <a:t>,</a:t>
            </a:r>
          </a:p>
          <a:p>
            <a:r>
              <a:rPr lang="pl-PL" dirty="0"/>
              <a:t>+</a:t>
            </a:r>
            <a:r>
              <a:rPr lang="pl-PL" dirty="0" smtClean="0"/>
              <a:t> zaburzenia </a:t>
            </a:r>
            <a:r>
              <a:rPr lang="pl-PL" dirty="0"/>
              <a:t>funkcji jajników, w tym zarówno nieprawidłowościami funkcjonalnymi, jak i </a:t>
            </a:r>
            <a:r>
              <a:rPr lang="pl-PL" dirty="0" smtClean="0"/>
              <a:t>ultrasonograficznymi</a:t>
            </a:r>
            <a:r>
              <a:rPr lang="pl-PL" dirty="0"/>
              <a:t>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638332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Rzadkie, nieregularne krwawienia miesiączkowe </a:t>
            </a:r>
            <a:r>
              <a:rPr lang="pl-PL" dirty="0" smtClean="0"/>
              <a:t>- </a:t>
            </a:r>
            <a:r>
              <a:rPr lang="pl-PL" dirty="0" err="1" smtClean="0">
                <a:solidFill>
                  <a:schemeClr val="accent1"/>
                </a:solidFill>
              </a:rPr>
              <a:t>Hiperprolaktynemia</a:t>
            </a:r>
            <a:endParaRPr lang="pl-PL" dirty="0">
              <a:solidFill>
                <a:schemeClr val="accent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397829"/>
          </a:xfrm>
        </p:spPr>
        <p:txBody>
          <a:bodyPr>
            <a:normAutofit/>
          </a:bodyPr>
          <a:lstStyle/>
          <a:p>
            <a:r>
              <a:rPr lang="pl-PL" dirty="0" smtClean="0"/>
              <a:t>występują </a:t>
            </a:r>
            <a:r>
              <a:rPr lang="pl-PL" dirty="0"/>
              <a:t>przy umiarkowanie podwyższonych </a:t>
            </a:r>
            <a:r>
              <a:rPr lang="pl-PL" dirty="0" smtClean="0"/>
              <a:t>stężeniach </a:t>
            </a:r>
            <a:r>
              <a:rPr lang="pl-PL" dirty="0"/>
              <a:t>prolaktyny </a:t>
            </a:r>
            <a:r>
              <a:rPr lang="pl-PL" dirty="0" smtClean="0"/>
              <a:t>(≤ </a:t>
            </a:r>
            <a:r>
              <a:rPr lang="pl-PL" dirty="0"/>
              <a:t>75–100 </a:t>
            </a:r>
            <a:r>
              <a:rPr lang="pl-PL" dirty="0" smtClean="0"/>
              <a:t>µg/l)</a:t>
            </a:r>
          </a:p>
          <a:p>
            <a:pPr marL="0" indent="0">
              <a:buNone/>
            </a:pPr>
            <a:r>
              <a:rPr lang="pl-PL" dirty="0" smtClean="0"/>
              <a:t>Przyczyną </a:t>
            </a:r>
            <a:r>
              <a:rPr lang="pl-PL" dirty="0"/>
              <a:t>nadmiernej produkcji i wydzielania prolaktyny mogą być: </a:t>
            </a:r>
            <a:endParaRPr lang="pl-PL" dirty="0" smtClean="0"/>
          </a:p>
          <a:p>
            <a:r>
              <a:rPr lang="pl-PL" dirty="0" smtClean="0"/>
              <a:t>gruczolaki </a:t>
            </a:r>
            <a:r>
              <a:rPr lang="pl-PL" dirty="0"/>
              <a:t>przysadki mózgowej, </a:t>
            </a:r>
            <a:endParaRPr lang="pl-PL" dirty="0" smtClean="0"/>
          </a:p>
          <a:p>
            <a:r>
              <a:rPr lang="pl-PL" dirty="0" smtClean="0"/>
              <a:t>zmiany </a:t>
            </a:r>
            <a:r>
              <a:rPr lang="pl-PL" dirty="0"/>
              <a:t>upośledzające transport dopaminy z podwzgórza do przysadki, </a:t>
            </a:r>
            <a:endParaRPr lang="pl-PL" dirty="0" smtClean="0"/>
          </a:p>
          <a:p>
            <a:r>
              <a:rPr lang="pl-PL" dirty="0" smtClean="0"/>
              <a:t>choroby </a:t>
            </a:r>
            <a:r>
              <a:rPr lang="pl-PL" dirty="0"/>
              <a:t>naciekowo−zapalne, </a:t>
            </a:r>
            <a:endParaRPr lang="pl-PL" dirty="0" smtClean="0"/>
          </a:p>
          <a:p>
            <a:r>
              <a:rPr lang="pl-PL" dirty="0" smtClean="0"/>
              <a:t>urazy </a:t>
            </a:r>
            <a:r>
              <a:rPr lang="pl-PL" dirty="0"/>
              <a:t>głowy, </a:t>
            </a:r>
            <a:endParaRPr lang="pl-PL" dirty="0" smtClean="0"/>
          </a:p>
          <a:p>
            <a:r>
              <a:rPr lang="pl-PL" dirty="0" smtClean="0"/>
              <a:t>niektóre </a:t>
            </a:r>
            <a:r>
              <a:rPr lang="pl-PL" dirty="0"/>
              <a:t>leki, </a:t>
            </a:r>
            <a:endParaRPr lang="pl-PL" dirty="0" smtClean="0"/>
          </a:p>
          <a:p>
            <a:r>
              <a:rPr lang="pl-PL" dirty="0" smtClean="0"/>
              <a:t>schorzenia </a:t>
            </a:r>
            <a:r>
              <a:rPr lang="pl-PL" dirty="0"/>
              <a:t>wątroby, choroby nerek, </a:t>
            </a:r>
            <a:endParaRPr lang="pl-PL" dirty="0" smtClean="0"/>
          </a:p>
          <a:p>
            <a:r>
              <a:rPr lang="pl-PL" dirty="0" smtClean="0"/>
              <a:t>niedoczynność </a:t>
            </a:r>
            <a:r>
              <a:rPr lang="pl-PL" dirty="0"/>
              <a:t>tarczycy, </a:t>
            </a:r>
            <a:endParaRPr lang="pl-PL" dirty="0" smtClean="0"/>
          </a:p>
          <a:p>
            <a:r>
              <a:rPr lang="pl-PL" dirty="0" smtClean="0"/>
              <a:t>PCOS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50536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92925" y="2622727"/>
            <a:ext cx="8911687" cy="1280890"/>
          </a:xfrm>
        </p:spPr>
        <p:txBody>
          <a:bodyPr/>
          <a:lstStyle/>
          <a:p>
            <a:r>
              <a:rPr lang="pl-PL" dirty="0">
                <a:solidFill>
                  <a:schemeClr val="accent1"/>
                </a:solidFill>
              </a:rPr>
              <a:t>Krwawienia młodocianych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7154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Rzadkie, nieregularne krwawienia miesiączkowe - </a:t>
            </a:r>
            <a:r>
              <a:rPr lang="pl-PL" dirty="0" err="1" smtClean="0">
                <a:solidFill>
                  <a:schemeClr val="accent1"/>
                </a:solidFill>
              </a:rPr>
              <a:t>Hiperprolaktynemia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Zwiększone wydzielanie hormonu może być wynikiem stresu i dużego wysiłku fizycznego. </a:t>
            </a:r>
            <a:endParaRPr lang="pl-PL" dirty="0" smtClean="0"/>
          </a:p>
          <a:p>
            <a:r>
              <a:rPr lang="pl-PL" dirty="0" smtClean="0"/>
              <a:t>U </a:t>
            </a:r>
            <a:r>
              <a:rPr lang="pl-PL" dirty="0"/>
              <a:t>około 30% kobiet z </a:t>
            </a:r>
            <a:r>
              <a:rPr lang="pl-PL" dirty="0" err="1"/>
              <a:t>hiperprolaktynemią</a:t>
            </a:r>
            <a:r>
              <a:rPr lang="pl-PL" dirty="0"/>
              <a:t> występuje </a:t>
            </a:r>
            <a:r>
              <a:rPr lang="pl-PL" dirty="0" err="1"/>
              <a:t>mlekotok</a:t>
            </a:r>
            <a:r>
              <a:rPr lang="pl-PL" dirty="0"/>
              <a:t>. </a:t>
            </a:r>
            <a:endParaRPr lang="pl-PL" dirty="0" smtClean="0"/>
          </a:p>
          <a:p>
            <a:r>
              <a:rPr lang="pl-PL" dirty="0" smtClean="0"/>
              <a:t>Bezpośrednią przyczyną </a:t>
            </a:r>
            <a:r>
              <a:rPr lang="pl-PL" dirty="0"/>
              <a:t>zaburzeń miesiączkowania jest hamowanie pulsacyjnego </a:t>
            </a:r>
            <a:r>
              <a:rPr lang="pl-PL" dirty="0" smtClean="0"/>
              <a:t>wydzielania </a:t>
            </a:r>
            <a:r>
              <a:rPr lang="pl-PL" dirty="0" err="1"/>
              <a:t>gonadoliberyny</a:t>
            </a:r>
            <a:r>
              <a:rPr lang="pl-PL" dirty="0"/>
              <a:t> (</a:t>
            </a:r>
            <a:r>
              <a:rPr lang="pl-PL" dirty="0" err="1" smtClean="0"/>
              <a:t>GnRH</a:t>
            </a:r>
            <a:r>
              <a:rPr lang="pl-PL" dirty="0" smtClean="0"/>
              <a:t>) przez podwyższone </a:t>
            </a:r>
            <a:r>
              <a:rPr lang="pl-PL" dirty="0"/>
              <a:t>stężenie prolaktyny. </a:t>
            </a:r>
            <a:endParaRPr lang="pl-PL" dirty="0" smtClean="0"/>
          </a:p>
          <a:p>
            <a:r>
              <a:rPr lang="pl-PL" dirty="0" smtClean="0"/>
              <a:t>W </a:t>
            </a:r>
            <a:r>
              <a:rPr lang="pl-PL" dirty="0"/>
              <a:t>efekcie dochodzi do zaburzeń w </a:t>
            </a:r>
            <a:r>
              <a:rPr lang="pl-PL" dirty="0" smtClean="0"/>
              <a:t>wydzielaniu </a:t>
            </a:r>
            <a:r>
              <a:rPr lang="pl-PL" dirty="0"/>
              <a:t>gonadotropin, nieprawidłowego dojrzewania pęcherzyków w jajniku i zaburzeń sekrecji hormonów jajnikowych.</a:t>
            </a:r>
          </a:p>
        </p:txBody>
      </p:sp>
    </p:spTree>
    <p:extLst>
      <p:ext uri="{BB962C8B-B14F-4D97-AF65-F5344CB8AC3E}">
        <p14:creationId xmlns:p14="http://schemas.microsoft.com/office/powerpoint/2010/main" val="32361911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Rzadkie, nieregularne krwawienia miesiączkowe </a:t>
            </a:r>
            <a:r>
              <a:rPr lang="pl-PL" dirty="0" smtClean="0"/>
              <a:t>- </a:t>
            </a:r>
            <a:r>
              <a:rPr lang="pl-PL" dirty="0" smtClean="0">
                <a:solidFill>
                  <a:schemeClr val="accent1"/>
                </a:solidFill>
              </a:rPr>
              <a:t>Choroby </a:t>
            </a:r>
            <a:r>
              <a:rPr lang="pl-PL" dirty="0">
                <a:solidFill>
                  <a:schemeClr val="accent1"/>
                </a:solidFill>
              </a:rPr>
              <a:t>tarczycy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Zaburzenia </a:t>
            </a:r>
            <a:r>
              <a:rPr lang="pl-PL" dirty="0"/>
              <a:t>typu </a:t>
            </a:r>
            <a:r>
              <a:rPr lang="pl-PL" dirty="0" err="1">
                <a:solidFill>
                  <a:schemeClr val="accent1"/>
                </a:solidFill>
              </a:rPr>
              <a:t>oligomenorrhoea</a:t>
            </a:r>
            <a:r>
              <a:rPr lang="pl-PL" dirty="0">
                <a:solidFill>
                  <a:schemeClr val="accent1"/>
                </a:solidFill>
              </a:rPr>
              <a:t> </a:t>
            </a:r>
            <a:r>
              <a:rPr lang="pl-PL" dirty="0"/>
              <a:t>z obfitymi </a:t>
            </a:r>
            <a:r>
              <a:rPr lang="pl-PL" dirty="0" smtClean="0"/>
              <a:t>krwawieniami </a:t>
            </a:r>
            <a:r>
              <a:rPr lang="pl-PL" dirty="0"/>
              <a:t>miesiączkowymi występują zwykle w przypadku ciężkiej </a:t>
            </a:r>
            <a:r>
              <a:rPr lang="pl-PL" dirty="0" smtClean="0">
                <a:solidFill>
                  <a:schemeClr val="accent1"/>
                </a:solidFill>
              </a:rPr>
              <a:t>niedoczynności</a:t>
            </a:r>
            <a:r>
              <a:rPr lang="pl-PL" dirty="0">
                <a:solidFill>
                  <a:schemeClr val="accent1"/>
                </a:solidFill>
              </a:rPr>
              <a:t>, </a:t>
            </a:r>
            <a:endParaRPr lang="pl-PL" dirty="0" smtClean="0">
              <a:solidFill>
                <a:schemeClr val="accent1"/>
              </a:solidFill>
            </a:endParaRPr>
          </a:p>
          <a:p>
            <a:r>
              <a:rPr lang="pl-PL" dirty="0" smtClean="0">
                <a:solidFill>
                  <a:schemeClr val="accent1"/>
                </a:solidFill>
              </a:rPr>
              <a:t>skąpe</a:t>
            </a:r>
            <a:r>
              <a:rPr lang="pl-PL" dirty="0" smtClean="0"/>
              <a:t> krwawienia  w przypadku  </a:t>
            </a:r>
            <a:r>
              <a:rPr lang="pl-PL" dirty="0">
                <a:solidFill>
                  <a:schemeClr val="accent1"/>
                </a:solidFill>
              </a:rPr>
              <a:t>nadczynności</a:t>
            </a:r>
            <a:r>
              <a:rPr lang="pl-PL" dirty="0"/>
              <a:t> tarczycy. </a:t>
            </a:r>
            <a:endParaRPr lang="pl-PL" dirty="0" smtClean="0"/>
          </a:p>
          <a:p>
            <a:r>
              <a:rPr lang="pl-PL" dirty="0" smtClean="0"/>
              <a:t>Nasilenie </a:t>
            </a:r>
            <a:r>
              <a:rPr lang="pl-PL" dirty="0"/>
              <a:t>objawów jest uzależnione od </a:t>
            </a:r>
            <a:r>
              <a:rPr lang="pl-PL" dirty="0" smtClean="0"/>
              <a:t>ciężkości </a:t>
            </a:r>
            <a:r>
              <a:rPr lang="pl-PL" dirty="0"/>
              <a:t>zaburzeń w wydzielaniu hormonów tarczycy</a:t>
            </a:r>
          </a:p>
        </p:txBody>
      </p:sp>
    </p:spTree>
    <p:extLst>
      <p:ext uri="{BB962C8B-B14F-4D97-AF65-F5344CB8AC3E}">
        <p14:creationId xmlns:p14="http://schemas.microsoft.com/office/powerpoint/2010/main" val="35586460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200" dirty="0"/>
              <a:t>Rzadkie, nieregularne krwawienia miesiączkowe </a:t>
            </a:r>
            <a:r>
              <a:rPr lang="pl-PL" sz="3200" dirty="0">
                <a:solidFill>
                  <a:schemeClr val="accent1"/>
                </a:solidFill>
              </a:rPr>
              <a:t>Nadczynność nadnerczy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pojawiają </a:t>
            </a:r>
            <a:r>
              <a:rPr lang="pl-PL" dirty="0"/>
              <a:t>się u około 70% kobiet.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Nadmiar </a:t>
            </a:r>
            <a:r>
              <a:rPr lang="pl-PL" dirty="0" err="1"/>
              <a:t>glukokortykosteroidów</a:t>
            </a:r>
            <a:r>
              <a:rPr lang="pl-PL" dirty="0"/>
              <a:t> hamuje wydzielanie gonadotropin, w </a:t>
            </a:r>
            <a:r>
              <a:rPr lang="pl-PL" dirty="0" smtClean="0"/>
              <a:t>efekcie:</a:t>
            </a:r>
          </a:p>
          <a:p>
            <a:r>
              <a:rPr lang="pl-PL" dirty="0" smtClean="0"/>
              <a:t>dochodzi </a:t>
            </a:r>
            <a:r>
              <a:rPr lang="pl-PL" dirty="0"/>
              <a:t>do zaburzeń dojrzewania pęcherzyków w jajniku, </a:t>
            </a:r>
            <a:endParaRPr lang="pl-PL" dirty="0" smtClean="0"/>
          </a:p>
          <a:p>
            <a:r>
              <a:rPr lang="pl-PL" dirty="0" smtClean="0"/>
              <a:t>pojawiają </a:t>
            </a:r>
            <a:r>
              <a:rPr lang="pl-PL" dirty="0"/>
              <a:t>się cykle bezowulacyjne, </a:t>
            </a:r>
            <a:endParaRPr lang="pl-PL" dirty="0" smtClean="0"/>
          </a:p>
          <a:p>
            <a:r>
              <a:rPr lang="pl-PL" dirty="0" smtClean="0"/>
              <a:t>obniża </a:t>
            </a:r>
            <a:r>
              <a:rPr lang="pl-PL" dirty="0"/>
              <a:t>się produkcja </a:t>
            </a:r>
            <a:r>
              <a:rPr lang="pl-PL" dirty="0" smtClean="0"/>
              <a:t>estrogenów </a:t>
            </a:r>
            <a:r>
              <a:rPr lang="pl-PL" dirty="0"/>
              <a:t>i </a:t>
            </a:r>
            <a:r>
              <a:rPr lang="pl-PL" dirty="0" smtClean="0"/>
              <a:t>progesteronu </a:t>
            </a:r>
          </a:p>
          <a:p>
            <a:r>
              <a:rPr lang="pl-PL" dirty="0" smtClean="0"/>
              <a:t>cykle </a:t>
            </a:r>
            <a:r>
              <a:rPr lang="pl-PL" dirty="0"/>
              <a:t>miesiączkowe stają się nieregularne, </a:t>
            </a:r>
            <a:r>
              <a:rPr lang="pl-PL" dirty="0" smtClean="0"/>
              <a:t>rzadkie</a:t>
            </a:r>
          </a:p>
          <a:p>
            <a:r>
              <a:rPr lang="pl-PL" dirty="0" smtClean="0"/>
              <a:t>krwawienia </a:t>
            </a:r>
            <a:r>
              <a:rPr lang="pl-PL" dirty="0"/>
              <a:t>— skąpe lub nie występują wcale (</a:t>
            </a:r>
            <a:r>
              <a:rPr lang="pl-PL" dirty="0" err="1"/>
              <a:t>amenorrhoea</a:t>
            </a:r>
            <a:r>
              <a:rPr lang="pl-PL" dirty="0"/>
              <a:t> </a:t>
            </a:r>
            <a:r>
              <a:rPr lang="pl-PL" dirty="0" err="1" smtClean="0"/>
              <a:t>secundaria</a:t>
            </a:r>
            <a:r>
              <a:rPr lang="pl-PL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39414388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Rzadkie, nieregularne krwawienia </a:t>
            </a:r>
            <a:r>
              <a:rPr lang="pl-PL" dirty="0" smtClean="0"/>
              <a:t>miesiączkowe </a:t>
            </a:r>
            <a:r>
              <a:rPr lang="pl-PL" dirty="0" smtClean="0">
                <a:solidFill>
                  <a:schemeClr val="accent1"/>
                </a:solidFill>
              </a:rPr>
              <a:t>Nadczynność </a:t>
            </a:r>
            <a:r>
              <a:rPr lang="pl-PL" dirty="0">
                <a:solidFill>
                  <a:schemeClr val="accent1"/>
                </a:solidFill>
              </a:rPr>
              <a:t>nadnerczy </a:t>
            </a:r>
            <a:r>
              <a:rPr lang="pl-PL" dirty="0" smtClean="0">
                <a:solidFill>
                  <a:schemeClr val="accent1"/>
                </a:solidFill>
              </a:rPr>
              <a:t> </a:t>
            </a:r>
            <a:endParaRPr lang="pl-PL" dirty="0">
              <a:solidFill>
                <a:schemeClr val="accent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może </a:t>
            </a:r>
            <a:r>
              <a:rPr lang="pl-PL" dirty="0"/>
              <a:t>się rozwijać w wyniku </a:t>
            </a:r>
            <a:r>
              <a:rPr lang="pl-PL" dirty="0" smtClean="0"/>
              <a:t>obecności:</a:t>
            </a:r>
          </a:p>
          <a:p>
            <a:pPr lvl="1"/>
            <a:r>
              <a:rPr lang="pl-PL" dirty="0" smtClean="0"/>
              <a:t>gruczolaka </a:t>
            </a:r>
            <a:r>
              <a:rPr lang="pl-PL" dirty="0"/>
              <a:t>nadnerczy, </a:t>
            </a:r>
            <a:endParaRPr lang="pl-PL" dirty="0" smtClean="0"/>
          </a:p>
          <a:p>
            <a:pPr lvl="1"/>
            <a:r>
              <a:rPr lang="pl-PL" dirty="0" smtClean="0"/>
              <a:t>raka nadnerczy, </a:t>
            </a:r>
          </a:p>
          <a:p>
            <a:pPr lvl="1"/>
            <a:r>
              <a:rPr lang="pl-PL" dirty="0" smtClean="0"/>
              <a:t>w chorobie Cushinga </a:t>
            </a:r>
          </a:p>
          <a:p>
            <a:pPr lvl="1"/>
            <a:r>
              <a:rPr lang="pl-PL" dirty="0" smtClean="0"/>
              <a:t>zespołach </a:t>
            </a:r>
            <a:r>
              <a:rPr lang="pl-PL" dirty="0" err="1"/>
              <a:t>ektopowego</a:t>
            </a:r>
            <a:r>
              <a:rPr lang="pl-PL" dirty="0"/>
              <a:t> wydzielania hormonu </a:t>
            </a:r>
            <a:r>
              <a:rPr lang="pl-PL" dirty="0" err="1"/>
              <a:t>adrenokortykotropowego</a:t>
            </a:r>
            <a:r>
              <a:rPr lang="pl-PL" dirty="0"/>
              <a:t> (</a:t>
            </a:r>
            <a:r>
              <a:rPr lang="pl-PL" dirty="0" smtClean="0"/>
              <a:t>ACTH). </a:t>
            </a:r>
          </a:p>
          <a:p>
            <a:endParaRPr lang="pl-PL" dirty="0"/>
          </a:p>
          <a:p>
            <a:r>
              <a:rPr lang="pl-PL" dirty="0" smtClean="0"/>
              <a:t>Zaburzeniom </a:t>
            </a:r>
            <a:r>
              <a:rPr lang="pl-PL" dirty="0"/>
              <a:t>miesiączkowania towarzyszą </a:t>
            </a:r>
            <a:r>
              <a:rPr lang="pl-PL" dirty="0" smtClean="0"/>
              <a:t>ob</a:t>
            </a:r>
            <a:r>
              <a:rPr lang="pl-PL" dirty="0"/>
              <a:t>j</a:t>
            </a:r>
            <a:r>
              <a:rPr lang="pl-PL" dirty="0" smtClean="0"/>
              <a:t>awy </a:t>
            </a:r>
            <a:r>
              <a:rPr lang="pl-PL" dirty="0"/>
              <a:t>nadmiaru steroidów nadnerczowych</a:t>
            </a:r>
          </a:p>
        </p:txBody>
      </p:sp>
    </p:spTree>
    <p:extLst>
      <p:ext uri="{BB962C8B-B14F-4D97-AF65-F5344CB8AC3E}">
        <p14:creationId xmlns:p14="http://schemas.microsoft.com/office/powerpoint/2010/main" val="4917225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Rzadkie, nieregularne krwawienia </a:t>
            </a:r>
            <a:r>
              <a:rPr lang="pl-PL" dirty="0" smtClean="0"/>
              <a:t>miesiączkowe- </a:t>
            </a:r>
            <a:r>
              <a:rPr lang="pl-PL" dirty="0" smtClean="0">
                <a:solidFill>
                  <a:schemeClr val="accent1"/>
                </a:solidFill>
              </a:rPr>
              <a:t>Guzy </a:t>
            </a:r>
            <a:r>
              <a:rPr lang="pl-PL" dirty="0">
                <a:solidFill>
                  <a:schemeClr val="accent1"/>
                </a:solidFill>
              </a:rPr>
              <a:t>jajnika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hormonalnie </a:t>
            </a:r>
            <a:r>
              <a:rPr lang="pl-PL" dirty="0"/>
              <a:t>czynne (</a:t>
            </a:r>
            <a:r>
              <a:rPr lang="pl-PL" dirty="0" err="1"/>
              <a:t>ziarniszczak</a:t>
            </a:r>
            <a:r>
              <a:rPr lang="pl-PL" dirty="0"/>
              <a:t>, otoczkowiak). </a:t>
            </a:r>
            <a:endParaRPr lang="pl-PL" dirty="0" smtClean="0"/>
          </a:p>
          <a:p>
            <a:r>
              <a:rPr lang="pl-PL" dirty="0" smtClean="0"/>
              <a:t>U kobiet </a:t>
            </a:r>
            <a:r>
              <a:rPr lang="pl-PL" dirty="0"/>
              <a:t>w wieku rozrodczym estrogeny produkowane przez </a:t>
            </a:r>
            <a:r>
              <a:rPr lang="pl-PL" dirty="0">
                <a:solidFill>
                  <a:schemeClr val="accent1"/>
                </a:solidFill>
              </a:rPr>
              <a:t>komórki guza </a:t>
            </a:r>
            <a:r>
              <a:rPr lang="pl-PL" dirty="0"/>
              <a:t>w dużej ilości i w sposób nieregularny </a:t>
            </a:r>
            <a:r>
              <a:rPr lang="pl-PL" dirty="0">
                <a:solidFill>
                  <a:schemeClr val="accent1"/>
                </a:solidFill>
              </a:rPr>
              <a:t>hamują</a:t>
            </a:r>
            <a:r>
              <a:rPr lang="pl-PL" dirty="0"/>
              <a:t> wydzielanie </a:t>
            </a:r>
            <a:r>
              <a:rPr lang="pl-PL" dirty="0">
                <a:solidFill>
                  <a:schemeClr val="accent1"/>
                </a:solidFill>
              </a:rPr>
              <a:t>FSH</a:t>
            </a:r>
            <a:r>
              <a:rPr lang="pl-PL" dirty="0"/>
              <a:t>. </a:t>
            </a:r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W efekcie </a:t>
            </a:r>
            <a:r>
              <a:rPr lang="pl-PL" dirty="0"/>
              <a:t>cykle stają się bezowulacyjne, a krwawienia pojawiają się </a:t>
            </a:r>
            <a:r>
              <a:rPr lang="pl-PL" dirty="0" smtClean="0"/>
              <a:t>nieregularnie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43075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Rzadkie, nieregularne krwawienia miesiączkowe </a:t>
            </a:r>
            <a:r>
              <a:rPr lang="pl-PL" dirty="0">
                <a:solidFill>
                  <a:schemeClr val="accent1"/>
                </a:solidFill>
              </a:rPr>
              <a:t>Zespół przedwczesnego wygasania czynności jajników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r>
              <a:rPr lang="pl-PL" dirty="0" smtClean="0"/>
              <a:t>Zespół, występuje </a:t>
            </a:r>
            <a:r>
              <a:rPr lang="pl-PL" dirty="0"/>
              <a:t>u kobiet </a:t>
            </a:r>
            <a:r>
              <a:rPr lang="pl-PL" dirty="0">
                <a:solidFill>
                  <a:schemeClr val="accent1"/>
                </a:solidFill>
              </a:rPr>
              <a:t>przed 40. </a:t>
            </a:r>
            <a:r>
              <a:rPr lang="pl-PL" dirty="0"/>
              <a:t>rokiem </a:t>
            </a:r>
            <a:r>
              <a:rPr lang="pl-PL" dirty="0" smtClean="0"/>
              <a:t>życia, charakteryzujący się:</a:t>
            </a:r>
          </a:p>
          <a:p>
            <a:r>
              <a:rPr lang="pl-PL" dirty="0" smtClean="0"/>
              <a:t>brakiem </a:t>
            </a:r>
            <a:r>
              <a:rPr lang="pl-PL" dirty="0"/>
              <a:t>miesiączki, </a:t>
            </a:r>
            <a:endParaRPr lang="pl-PL" dirty="0" smtClean="0"/>
          </a:p>
          <a:p>
            <a:r>
              <a:rPr lang="pl-PL" dirty="0" smtClean="0"/>
              <a:t>zmniejszoną </a:t>
            </a:r>
            <a:r>
              <a:rPr lang="pl-PL" dirty="0"/>
              <a:t>produkcją estradiolu </a:t>
            </a:r>
            <a:endParaRPr lang="pl-PL" dirty="0" smtClean="0"/>
          </a:p>
          <a:p>
            <a:r>
              <a:rPr lang="pl-PL" dirty="0" smtClean="0"/>
              <a:t>oraz </a:t>
            </a:r>
            <a:r>
              <a:rPr lang="pl-PL" dirty="0"/>
              <a:t>zwiększoną </a:t>
            </a:r>
            <a:r>
              <a:rPr lang="pl-PL" dirty="0" smtClean="0"/>
              <a:t>FSH. 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Może </a:t>
            </a:r>
            <a:r>
              <a:rPr lang="pl-PL" dirty="0"/>
              <a:t>być poprzedzony rzadkim występowaniem krwawień miesiączkowych.</a:t>
            </a:r>
          </a:p>
        </p:txBody>
      </p:sp>
    </p:spTree>
    <p:extLst>
      <p:ext uri="{BB962C8B-B14F-4D97-AF65-F5344CB8AC3E}">
        <p14:creationId xmlns:p14="http://schemas.microsoft.com/office/powerpoint/2010/main" val="33547393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Rzadkie, nieregularne krwawienia miesiączkowe </a:t>
            </a:r>
            <a:r>
              <a:rPr lang="pl-PL" dirty="0" smtClean="0"/>
              <a:t>– </a:t>
            </a:r>
            <a:r>
              <a:rPr lang="pl-PL" dirty="0" smtClean="0">
                <a:solidFill>
                  <a:schemeClr val="accent1"/>
                </a:solidFill>
              </a:rPr>
              <a:t>Dieta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/>
              <a:t>ubogotłuszczowa</a:t>
            </a:r>
            <a:r>
              <a:rPr lang="pl-PL" dirty="0"/>
              <a:t>, </a:t>
            </a:r>
            <a:r>
              <a:rPr lang="pl-PL" dirty="0" err="1" smtClean="0"/>
              <a:t>bogatowęglowodanowa</a:t>
            </a:r>
            <a:endParaRPr lang="pl-PL" dirty="0"/>
          </a:p>
          <a:p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może prowadzić do zaburzeń w syntezie hormonów steroidowych, w wyniku:</a:t>
            </a:r>
          </a:p>
          <a:p>
            <a:endParaRPr lang="pl-PL" dirty="0" smtClean="0"/>
          </a:p>
          <a:p>
            <a:r>
              <a:rPr lang="pl-PL" dirty="0" smtClean="0"/>
              <a:t>ograniczenia </a:t>
            </a:r>
            <a:r>
              <a:rPr lang="pl-PL" dirty="0"/>
              <a:t>spożycia </a:t>
            </a:r>
            <a:r>
              <a:rPr lang="pl-PL" dirty="0" smtClean="0"/>
              <a:t>tłuszczów </a:t>
            </a:r>
            <a:r>
              <a:rPr lang="pl-PL" dirty="0"/>
              <a:t>i cholesterolu </a:t>
            </a:r>
          </a:p>
          <a:p>
            <a:endParaRPr lang="pl-PL" dirty="0"/>
          </a:p>
          <a:p>
            <a:r>
              <a:rPr lang="pl-PL" dirty="0" smtClean="0"/>
              <a:t>zwiększonego </a:t>
            </a:r>
            <a:r>
              <a:rPr lang="pl-PL" dirty="0"/>
              <a:t>wydzielania insuliny i otyłości.</a:t>
            </a:r>
          </a:p>
        </p:txBody>
      </p:sp>
    </p:spTree>
    <p:extLst>
      <p:ext uri="{BB962C8B-B14F-4D97-AF65-F5344CB8AC3E}">
        <p14:creationId xmlns:p14="http://schemas.microsoft.com/office/powerpoint/2010/main" val="5916370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Rzadkie, nieregularne krwawienia </a:t>
            </a:r>
            <a:r>
              <a:rPr lang="pl-PL" dirty="0" smtClean="0"/>
              <a:t>miesiączkowe- </a:t>
            </a:r>
            <a:r>
              <a:rPr lang="pl-PL" dirty="0" smtClean="0">
                <a:solidFill>
                  <a:schemeClr val="accent1"/>
                </a:solidFill>
              </a:rPr>
              <a:t>Leki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Leczenie </a:t>
            </a:r>
            <a:r>
              <a:rPr lang="pl-PL" dirty="0" smtClean="0"/>
              <a:t>kortykosteroidami - do </a:t>
            </a:r>
            <a:r>
              <a:rPr lang="pl-PL" dirty="0"/>
              <a:t>zaburzeń </a:t>
            </a:r>
            <a:r>
              <a:rPr lang="pl-PL" dirty="0" smtClean="0"/>
              <a:t>dochodzi </a:t>
            </a:r>
            <a:r>
              <a:rPr lang="pl-PL" dirty="0"/>
              <a:t>w mechanizmie hamowania produkcji i uwalniania hormonów </a:t>
            </a:r>
            <a:r>
              <a:rPr lang="pl-PL" dirty="0" smtClean="0"/>
              <a:t>gonadotropowych</a:t>
            </a:r>
          </a:p>
          <a:p>
            <a:endParaRPr lang="pl-PL" dirty="0"/>
          </a:p>
          <a:p>
            <a:r>
              <a:rPr lang="pl-PL" dirty="0"/>
              <a:t>Terapia lekami wpływającymi na </a:t>
            </a:r>
            <a:r>
              <a:rPr lang="pl-PL" dirty="0">
                <a:solidFill>
                  <a:schemeClr val="accent1"/>
                </a:solidFill>
              </a:rPr>
              <a:t>metabolizm dopaminy </a:t>
            </a:r>
            <a:r>
              <a:rPr lang="pl-PL" dirty="0"/>
              <a:t>(</a:t>
            </a:r>
            <a:r>
              <a:rPr lang="pl-PL" dirty="0" err="1"/>
              <a:t>fenotiazydy</a:t>
            </a:r>
            <a:r>
              <a:rPr lang="pl-PL" dirty="0"/>
              <a:t>, trójpierścieniowe leki przeciwdepresyjne). </a:t>
            </a:r>
            <a:endParaRPr lang="pl-PL" dirty="0" smtClean="0"/>
          </a:p>
          <a:p>
            <a:r>
              <a:rPr lang="pl-PL" dirty="0" smtClean="0"/>
              <a:t>Dopamina </a:t>
            </a:r>
            <a:r>
              <a:rPr lang="pl-PL" dirty="0"/>
              <a:t>jest inhibitorem uwalniania prolaktyny. </a:t>
            </a:r>
            <a:endParaRPr lang="pl-PL" dirty="0" smtClean="0"/>
          </a:p>
          <a:p>
            <a:r>
              <a:rPr lang="pl-PL" dirty="0" smtClean="0"/>
              <a:t>Do </a:t>
            </a:r>
            <a:r>
              <a:rPr lang="pl-PL" dirty="0"/>
              <a:t>zaburzeń krwawienia dochodzi w mechanizmie </a:t>
            </a:r>
            <a:r>
              <a:rPr lang="pl-PL" dirty="0" err="1"/>
              <a:t>hiperprolaktynemii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770711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Brak miesiączki (</a:t>
            </a:r>
            <a:r>
              <a:rPr lang="pl-PL" dirty="0" err="1"/>
              <a:t>amenorrhoea</a:t>
            </a:r>
            <a:r>
              <a:rPr lang="pl-PL" dirty="0"/>
              <a:t>)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Pierwotny brak miesiączki to niewystępowanie miesiączkowania do 16. roku życia.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Przyczyny: </a:t>
            </a:r>
          </a:p>
          <a:p>
            <a:r>
              <a:rPr lang="pl-PL" dirty="0" smtClean="0"/>
              <a:t>wady rozwojowe(brak </a:t>
            </a:r>
            <a:r>
              <a:rPr lang="pl-PL" dirty="0"/>
              <a:t>jajników, macicy, pochwy, zarośnięcie pochwy), </a:t>
            </a:r>
            <a:endParaRPr lang="pl-PL" dirty="0" smtClean="0"/>
          </a:p>
          <a:p>
            <a:r>
              <a:rPr lang="pl-PL" dirty="0" smtClean="0"/>
              <a:t>zaburzenia genetyczne </a:t>
            </a:r>
            <a:r>
              <a:rPr lang="pl-PL" dirty="0"/>
              <a:t>(nieprawidłowy kariotyp), </a:t>
            </a:r>
            <a:endParaRPr lang="pl-PL" dirty="0" smtClean="0"/>
          </a:p>
          <a:p>
            <a:r>
              <a:rPr lang="pl-PL" dirty="0" smtClean="0"/>
              <a:t>niedoczynnością </a:t>
            </a:r>
            <a:r>
              <a:rPr lang="pl-PL" dirty="0"/>
              <a:t>podwzgórza, przysadki mózgowej, jajników. 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Wtórny brak </a:t>
            </a:r>
            <a:r>
              <a:rPr lang="pl-PL" dirty="0" smtClean="0"/>
              <a:t>miesiączki</a:t>
            </a:r>
          </a:p>
          <a:p>
            <a:pPr marL="0" indent="0">
              <a:buNone/>
            </a:pPr>
            <a:r>
              <a:rPr lang="pl-PL" dirty="0" smtClean="0"/>
              <a:t>Przyczyny </a:t>
            </a:r>
          </a:p>
          <a:p>
            <a:r>
              <a:rPr lang="pl-PL" dirty="0" smtClean="0"/>
              <a:t> zaburzenia hormonalne </a:t>
            </a:r>
          </a:p>
          <a:p>
            <a:r>
              <a:rPr lang="pl-PL" dirty="0" smtClean="0"/>
              <a:t>lub organiczne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592147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Częste krwawienia miesiączkowe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Bezpośrednią przyczyną częstych krwawień miesiączkowych są </a:t>
            </a:r>
            <a:r>
              <a:rPr lang="pl-PL" dirty="0" smtClean="0"/>
              <a:t>nieprawidłowości </a:t>
            </a:r>
            <a:r>
              <a:rPr lang="pl-PL" dirty="0">
                <a:solidFill>
                  <a:schemeClr val="accent1"/>
                </a:solidFill>
              </a:rPr>
              <a:t>I lub II fazy </a:t>
            </a:r>
            <a:r>
              <a:rPr lang="pl-PL" dirty="0"/>
              <a:t>cyklu </a:t>
            </a:r>
            <a:r>
              <a:rPr lang="pl-PL" dirty="0" smtClean="0"/>
              <a:t>miesiączkowego </a:t>
            </a:r>
          </a:p>
          <a:p>
            <a:r>
              <a:rPr lang="pl-PL" dirty="0" smtClean="0">
                <a:solidFill>
                  <a:schemeClr val="accent1"/>
                </a:solidFill>
              </a:rPr>
              <a:t>Skrócenie </a:t>
            </a:r>
            <a:r>
              <a:rPr lang="pl-PL" dirty="0">
                <a:solidFill>
                  <a:schemeClr val="accent1"/>
                </a:solidFill>
              </a:rPr>
              <a:t>I fazy </a:t>
            </a:r>
            <a:r>
              <a:rPr lang="pl-PL" dirty="0"/>
              <a:t>cyklu miesiączkowego jest wynikiem zaburzeń dojrzewania pęcherzyka w </a:t>
            </a:r>
            <a:r>
              <a:rPr lang="pl-PL" dirty="0" smtClean="0"/>
              <a:t>jajniku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pl-PL" dirty="0"/>
              <a:t>Nieprawidłowa </a:t>
            </a:r>
            <a:r>
              <a:rPr lang="pl-PL" dirty="0">
                <a:solidFill>
                  <a:schemeClr val="accent1"/>
                </a:solidFill>
              </a:rPr>
              <a:t>II faza cyklu </a:t>
            </a:r>
            <a:r>
              <a:rPr lang="pl-PL" dirty="0"/>
              <a:t>miesiączkowego może być </a:t>
            </a:r>
            <a:r>
              <a:rPr lang="pl-PL" dirty="0" smtClean="0"/>
              <a:t>skutkiem: </a:t>
            </a:r>
          </a:p>
          <a:p>
            <a:pPr lvl="1"/>
            <a:r>
              <a:rPr lang="pl-PL" dirty="0" smtClean="0"/>
              <a:t>zaburzeń </a:t>
            </a:r>
            <a:r>
              <a:rPr lang="pl-PL" dirty="0"/>
              <a:t>wydzielania lub działania na poziomie jajnika hormonów </a:t>
            </a:r>
            <a:r>
              <a:rPr lang="pl-PL" dirty="0" smtClean="0"/>
              <a:t>gonadotropowych</a:t>
            </a:r>
            <a:r>
              <a:rPr lang="pl-PL" dirty="0"/>
              <a:t>, </a:t>
            </a:r>
            <a:endParaRPr lang="pl-PL" dirty="0" smtClean="0"/>
          </a:p>
          <a:p>
            <a:pPr lvl="1"/>
            <a:r>
              <a:rPr lang="pl-PL" dirty="0" smtClean="0"/>
              <a:t>wydzielania </a:t>
            </a:r>
            <a:r>
              <a:rPr lang="pl-PL" dirty="0"/>
              <a:t>hormonów jajnikowych, </a:t>
            </a:r>
            <a:endParaRPr lang="pl-PL" dirty="0" smtClean="0"/>
          </a:p>
          <a:p>
            <a:pPr lvl="1"/>
            <a:r>
              <a:rPr lang="pl-PL" dirty="0" err="1" smtClean="0"/>
              <a:t>inhibin</a:t>
            </a:r>
            <a:r>
              <a:rPr lang="pl-PL" dirty="0" smtClean="0"/>
              <a:t> </a:t>
            </a:r>
            <a:endParaRPr lang="pl-PL" dirty="0"/>
          </a:p>
          <a:p>
            <a:pPr lvl="1"/>
            <a:r>
              <a:rPr lang="pl-PL" dirty="0" smtClean="0"/>
              <a:t>czynników działających </a:t>
            </a:r>
            <a:r>
              <a:rPr lang="pl-PL" dirty="0"/>
              <a:t>miejscowo — czynników wzrostu i cytokin</a:t>
            </a:r>
          </a:p>
        </p:txBody>
      </p:sp>
    </p:spTree>
    <p:extLst>
      <p:ext uri="{BB962C8B-B14F-4D97-AF65-F5344CB8AC3E}">
        <p14:creationId xmlns:p14="http://schemas.microsoft.com/office/powerpoint/2010/main" val="1390955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Krwawienia </a:t>
            </a:r>
            <a:r>
              <a:rPr lang="pl-PL" dirty="0"/>
              <a:t>młodocianych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dirty="0">
                <a:solidFill>
                  <a:schemeClr val="accent1"/>
                </a:solidFill>
              </a:rPr>
              <a:t>definiowane są jako obfite krwawienia z dróg rodnych, często trwające ponad 10 dni i prowadzące do anemizacji, </a:t>
            </a:r>
            <a:r>
              <a:rPr lang="pl-PL" dirty="0" smtClean="0">
                <a:solidFill>
                  <a:schemeClr val="accent1"/>
                </a:solidFill>
              </a:rPr>
              <a:t>niezwiązane </a:t>
            </a:r>
            <a:r>
              <a:rPr lang="pl-PL" dirty="0">
                <a:solidFill>
                  <a:schemeClr val="accent1"/>
                </a:solidFill>
              </a:rPr>
              <a:t>z żadną organiczną patologią narządu rodnego i schorzeniami ogólnoustrojowymi</a:t>
            </a:r>
            <a:r>
              <a:rPr lang="pl-PL" dirty="0"/>
              <a:t>. </a:t>
            </a:r>
            <a:endParaRPr lang="pl-PL" dirty="0" smtClean="0"/>
          </a:p>
          <a:p>
            <a:r>
              <a:rPr lang="pl-PL" dirty="0" smtClean="0"/>
              <a:t>częsta </a:t>
            </a:r>
            <a:r>
              <a:rPr lang="pl-PL" dirty="0"/>
              <a:t>forma zaburzeń </a:t>
            </a:r>
            <a:r>
              <a:rPr lang="pl-PL" dirty="0" smtClean="0"/>
              <a:t>miesiączkowania </a:t>
            </a:r>
            <a:r>
              <a:rPr lang="pl-PL" dirty="0"/>
              <a:t>w okresie dorastania, zazwyczaj o charakterze </a:t>
            </a:r>
            <a:r>
              <a:rPr lang="pl-PL" dirty="0" smtClean="0"/>
              <a:t>czynnościowym</a:t>
            </a:r>
          </a:p>
          <a:p>
            <a:r>
              <a:rPr lang="pl-PL" dirty="0" smtClean="0"/>
              <a:t>stanowiąca </a:t>
            </a:r>
            <a:r>
              <a:rPr lang="pl-PL" dirty="0"/>
              <a:t>aż około 48–97% przyczyn nieprawidłowych krwawień z dróg </a:t>
            </a:r>
            <a:r>
              <a:rPr lang="pl-PL" dirty="0" smtClean="0"/>
              <a:t>rodnych </a:t>
            </a:r>
            <a:r>
              <a:rPr lang="pl-PL" dirty="0"/>
              <a:t>u dziewcząt w okresie </a:t>
            </a:r>
            <a:r>
              <a:rPr lang="pl-PL" dirty="0" smtClean="0"/>
              <a:t>adolescencji </a:t>
            </a:r>
          </a:p>
          <a:p>
            <a:r>
              <a:rPr lang="pl-PL" dirty="0"/>
              <a:t>w</a:t>
            </a:r>
            <a:r>
              <a:rPr lang="pl-PL" dirty="0" smtClean="0"/>
              <a:t>ystępują </a:t>
            </a:r>
            <a:r>
              <a:rPr lang="pl-PL" dirty="0"/>
              <a:t>u około 20–30% </a:t>
            </a:r>
            <a:r>
              <a:rPr lang="pl-PL" dirty="0" smtClean="0"/>
              <a:t>dziewcząt, w </a:t>
            </a:r>
            <a:r>
              <a:rPr lang="pl-PL" dirty="0"/>
              <a:t>20% przypadków już w czasie pierwszej miesiączki, a w 80% pojawiają się w okresie 1–2 lat po menarche</a:t>
            </a:r>
          </a:p>
        </p:txBody>
      </p:sp>
    </p:spTree>
    <p:extLst>
      <p:ext uri="{BB962C8B-B14F-4D97-AF65-F5344CB8AC3E}">
        <p14:creationId xmlns:p14="http://schemas.microsoft.com/office/powerpoint/2010/main" val="94755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Skąpe krwawienia </a:t>
            </a:r>
            <a:r>
              <a:rPr lang="pl-PL" dirty="0" smtClean="0"/>
              <a:t>miesiączkowe</a:t>
            </a:r>
            <a:endParaRPr lang="pl-PL" dirty="0">
              <a:solidFill>
                <a:schemeClr val="accent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solidFill>
                  <a:schemeClr val="accent1"/>
                </a:solidFill>
              </a:rPr>
              <a:t>Przed wystąpieniem </a:t>
            </a:r>
            <a:r>
              <a:rPr lang="pl-PL" dirty="0" smtClean="0">
                <a:solidFill>
                  <a:schemeClr val="accent1"/>
                </a:solidFill>
              </a:rPr>
              <a:t>menopauzy- </a:t>
            </a:r>
            <a:r>
              <a:rPr lang="pl-PL" dirty="0" smtClean="0"/>
              <a:t>wiążą </a:t>
            </a:r>
            <a:r>
              <a:rPr lang="pl-PL" dirty="0"/>
              <a:t>się z rzadszym </a:t>
            </a:r>
            <a:r>
              <a:rPr lang="pl-PL" dirty="0" smtClean="0"/>
              <a:t>występowaniem </a:t>
            </a:r>
            <a:r>
              <a:rPr lang="pl-PL" dirty="0"/>
              <a:t>cykli owulacyjnych i obniżeniem produkcji </a:t>
            </a:r>
            <a:r>
              <a:rPr lang="pl-PL" dirty="0" smtClean="0"/>
              <a:t>estrogenów</a:t>
            </a:r>
          </a:p>
          <a:p>
            <a:r>
              <a:rPr lang="pl-PL" dirty="0">
                <a:solidFill>
                  <a:schemeClr val="accent1"/>
                </a:solidFill>
              </a:rPr>
              <a:t>Niedrożność szyjki </a:t>
            </a:r>
            <a:r>
              <a:rPr lang="pl-PL" dirty="0" smtClean="0">
                <a:solidFill>
                  <a:schemeClr val="accent1"/>
                </a:solidFill>
              </a:rPr>
              <a:t>macicy</a:t>
            </a:r>
            <a:r>
              <a:rPr lang="pl-PL" dirty="0"/>
              <a:t> </a:t>
            </a:r>
            <a:r>
              <a:rPr lang="pl-PL" dirty="0" smtClean="0"/>
              <a:t>– zmiany najczęściej </a:t>
            </a:r>
            <a:r>
              <a:rPr lang="pl-PL" dirty="0"/>
              <a:t>pozapalne lub po zabiegach na szyjce macicy, mogą zmniejszać wypływ krwi miesiączkowej z </a:t>
            </a:r>
            <a:r>
              <a:rPr lang="pl-PL" dirty="0" smtClean="0"/>
              <a:t>macicy</a:t>
            </a:r>
          </a:p>
          <a:p>
            <a:r>
              <a:rPr lang="pl-PL" dirty="0" smtClean="0">
                <a:solidFill>
                  <a:schemeClr val="accent1"/>
                </a:solidFill>
              </a:rPr>
              <a:t>Gruźlica</a:t>
            </a:r>
            <a:r>
              <a:rPr lang="pl-PL" dirty="0" smtClean="0"/>
              <a:t>-  obecnie </a:t>
            </a:r>
            <a:r>
              <a:rPr lang="pl-PL" dirty="0"/>
              <a:t>rzadko </a:t>
            </a:r>
            <a:r>
              <a:rPr lang="pl-PL" dirty="0" smtClean="0"/>
              <a:t>występujące  schorzenie</a:t>
            </a:r>
          </a:p>
          <a:p>
            <a:pPr lvl="1"/>
            <a:r>
              <a:rPr lang="pl-PL" dirty="0" smtClean="0"/>
              <a:t>Zakażenie </a:t>
            </a:r>
            <a:r>
              <a:rPr lang="pl-PL" dirty="0"/>
              <a:t>wewnątrzmaciczne może prowadzić do powstania zrostów w </a:t>
            </a:r>
            <a:r>
              <a:rPr lang="pl-PL" dirty="0" smtClean="0"/>
              <a:t>obrębie </a:t>
            </a:r>
            <a:r>
              <a:rPr lang="pl-PL" dirty="0"/>
              <a:t>jamy (zrosty </a:t>
            </a:r>
            <a:r>
              <a:rPr lang="pl-PL" dirty="0" err="1"/>
              <a:t>Nettera</a:t>
            </a:r>
            <a:r>
              <a:rPr lang="pl-PL" dirty="0"/>
              <a:t>) </a:t>
            </a:r>
            <a:r>
              <a:rPr lang="pl-PL" dirty="0" smtClean="0"/>
              <a:t>i  </a:t>
            </a:r>
            <a:r>
              <a:rPr lang="pl-PL" dirty="0"/>
              <a:t>podobnie jak w przypadku zespołu </a:t>
            </a:r>
            <a:r>
              <a:rPr lang="pl-PL" dirty="0" err="1" smtClean="0"/>
              <a:t>Ashermana</a:t>
            </a:r>
            <a:r>
              <a:rPr lang="pl-PL" dirty="0"/>
              <a:t>, skąpych krwawień miesiączkowych i wtórnego braku miesiączki.</a:t>
            </a:r>
          </a:p>
        </p:txBody>
      </p:sp>
    </p:spTree>
    <p:extLst>
      <p:ext uri="{BB962C8B-B14F-4D97-AF65-F5344CB8AC3E}">
        <p14:creationId xmlns:p14="http://schemas.microsoft.com/office/powerpoint/2010/main" val="39984130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Skąpe krwawienia miesiączkowe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solidFill>
                  <a:schemeClr val="accent1"/>
                </a:solidFill>
              </a:rPr>
              <a:t>Zrosty w jamie </a:t>
            </a:r>
            <a:r>
              <a:rPr lang="pl-PL" dirty="0" smtClean="0">
                <a:solidFill>
                  <a:schemeClr val="accent1"/>
                </a:solidFill>
              </a:rPr>
              <a:t>macicy - </a:t>
            </a:r>
            <a:r>
              <a:rPr lang="pl-PL" dirty="0"/>
              <a:t>Z</a:t>
            </a:r>
            <a:r>
              <a:rPr lang="pl-PL" dirty="0" smtClean="0"/>
              <a:t>espół </a:t>
            </a:r>
            <a:r>
              <a:rPr lang="pl-PL" dirty="0" err="1" smtClean="0"/>
              <a:t>Ashermana</a:t>
            </a:r>
            <a:r>
              <a:rPr lang="pl-PL" dirty="0" smtClean="0"/>
              <a:t>,  </a:t>
            </a:r>
            <a:r>
              <a:rPr lang="pl-PL" dirty="0"/>
              <a:t>najczęściej są skutkiem nadmiernego wyłyżeczkowania jamy </a:t>
            </a:r>
            <a:r>
              <a:rPr lang="pl-PL" dirty="0" smtClean="0"/>
              <a:t>macicy </a:t>
            </a:r>
            <a:r>
              <a:rPr lang="pl-PL" dirty="0"/>
              <a:t>po porodzie lub poronieniu. </a:t>
            </a:r>
            <a:endParaRPr lang="pl-PL" dirty="0" smtClean="0"/>
          </a:p>
          <a:p>
            <a:r>
              <a:rPr lang="pl-PL" dirty="0" smtClean="0"/>
              <a:t>Do </a:t>
            </a:r>
            <a:r>
              <a:rPr lang="pl-PL" dirty="0"/>
              <a:t>ich powstania mogą prowadzić stany zapalne narządów miednicy mniejszej, zwłaszcza jeśli procesem </a:t>
            </a:r>
            <a:r>
              <a:rPr lang="pl-PL" dirty="0" smtClean="0"/>
              <a:t>zapalnym </a:t>
            </a:r>
            <a:r>
              <a:rPr lang="pl-PL" dirty="0"/>
              <a:t>jest objęta macica. </a:t>
            </a:r>
            <a:endParaRPr lang="pl-PL" dirty="0" smtClean="0"/>
          </a:p>
          <a:p>
            <a:r>
              <a:rPr lang="pl-PL" dirty="0" smtClean="0"/>
              <a:t>Objawem </a:t>
            </a:r>
            <a:r>
              <a:rPr lang="pl-PL" dirty="0"/>
              <a:t>są regularne, skąpe krwawienia </a:t>
            </a:r>
            <a:r>
              <a:rPr lang="pl-PL" dirty="0" smtClean="0"/>
              <a:t>miesiączkowe</a:t>
            </a:r>
            <a:r>
              <a:rPr lang="pl-PL" dirty="0"/>
              <a:t>, czasami bolesne. </a:t>
            </a:r>
            <a:endParaRPr lang="pl-PL" dirty="0" smtClean="0"/>
          </a:p>
          <a:p>
            <a:r>
              <a:rPr lang="pl-PL" dirty="0" smtClean="0"/>
              <a:t>Duże </a:t>
            </a:r>
            <a:r>
              <a:rPr lang="pl-PL" dirty="0"/>
              <a:t>zrosty mogą być przyczyną wtórnego braku </a:t>
            </a:r>
            <a:r>
              <a:rPr lang="pl-PL" dirty="0" smtClean="0"/>
              <a:t>miesiączki</a:t>
            </a:r>
            <a:endParaRPr lang="pl-PL" dirty="0"/>
          </a:p>
          <a:p>
            <a:r>
              <a:rPr lang="pl-PL" dirty="0">
                <a:solidFill>
                  <a:schemeClr val="accent1"/>
                </a:solidFill>
              </a:rPr>
              <a:t>Ciężka nadczynność </a:t>
            </a:r>
            <a:r>
              <a:rPr lang="pl-PL" dirty="0" smtClean="0">
                <a:solidFill>
                  <a:schemeClr val="accent1"/>
                </a:solidFill>
              </a:rPr>
              <a:t>tarczycy</a:t>
            </a:r>
            <a:r>
              <a:rPr lang="pl-PL" dirty="0"/>
              <a:t> </a:t>
            </a:r>
            <a:r>
              <a:rPr lang="pl-PL" dirty="0" smtClean="0"/>
              <a:t>- zwiększenie </a:t>
            </a:r>
            <a:r>
              <a:rPr lang="pl-PL" dirty="0"/>
              <a:t>syntezy białek wiążących hormony steroidowe wywołane działaniem tyroksyny powoduje </a:t>
            </a:r>
            <a:r>
              <a:rPr lang="pl-PL" dirty="0" smtClean="0"/>
              <a:t>zmniejszenie </a:t>
            </a:r>
            <a:r>
              <a:rPr lang="pl-PL" dirty="0"/>
              <a:t>puli wolnych, aktywnych biologicznie estrogenów i ich wpływu na </a:t>
            </a:r>
            <a:r>
              <a:rPr lang="pl-PL" dirty="0" smtClean="0"/>
              <a:t>endometrium</a:t>
            </a:r>
            <a:r>
              <a:rPr lang="pl-PL" dirty="0"/>
              <a:t>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466657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Obfite krwawienia miesiączkowe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0062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Przyczyny :</a:t>
            </a:r>
          </a:p>
          <a:p>
            <a:r>
              <a:rPr lang="pl-PL" dirty="0"/>
              <a:t>mięśniaki macicy, </a:t>
            </a:r>
            <a:endParaRPr lang="pl-PL" dirty="0" smtClean="0"/>
          </a:p>
          <a:p>
            <a:r>
              <a:rPr lang="pl-PL" dirty="0" smtClean="0"/>
              <a:t>stany </a:t>
            </a:r>
            <a:r>
              <a:rPr lang="pl-PL" dirty="0"/>
              <a:t>zapalne narządów miednicy mniejszej, </a:t>
            </a:r>
            <a:endParaRPr lang="pl-PL" dirty="0" smtClean="0"/>
          </a:p>
          <a:p>
            <a:r>
              <a:rPr lang="pl-PL" dirty="0" err="1" smtClean="0"/>
              <a:t>endometrioza</a:t>
            </a:r>
            <a:r>
              <a:rPr lang="pl-PL" dirty="0"/>
              <a:t>, </a:t>
            </a:r>
            <a:endParaRPr lang="pl-PL" dirty="0" smtClean="0"/>
          </a:p>
          <a:p>
            <a:r>
              <a:rPr lang="pl-PL" dirty="0" smtClean="0"/>
              <a:t>guzy </a:t>
            </a:r>
            <a:r>
              <a:rPr lang="pl-PL" dirty="0"/>
              <a:t>jajnika, </a:t>
            </a:r>
            <a:endParaRPr lang="pl-PL" dirty="0" smtClean="0"/>
          </a:p>
          <a:p>
            <a:r>
              <a:rPr lang="pl-PL" dirty="0" smtClean="0"/>
              <a:t>rak </a:t>
            </a:r>
            <a:r>
              <a:rPr lang="pl-PL" dirty="0"/>
              <a:t>szyjki macicy, </a:t>
            </a:r>
            <a:endParaRPr lang="pl-PL" dirty="0" smtClean="0"/>
          </a:p>
          <a:p>
            <a:r>
              <a:rPr lang="pl-PL" dirty="0" smtClean="0"/>
              <a:t>koagulopatie</a:t>
            </a:r>
            <a:r>
              <a:rPr lang="pl-PL" dirty="0"/>
              <a:t>, </a:t>
            </a:r>
            <a:endParaRPr lang="pl-PL" dirty="0" smtClean="0"/>
          </a:p>
          <a:p>
            <a:r>
              <a:rPr lang="pl-PL" dirty="0" smtClean="0"/>
              <a:t>choroby </a:t>
            </a:r>
            <a:r>
              <a:rPr lang="pl-PL" dirty="0"/>
              <a:t>przebiegające z zaburzeniami </a:t>
            </a:r>
            <a:r>
              <a:rPr lang="pl-PL" dirty="0" smtClean="0"/>
              <a:t>krzepnięcia,</a:t>
            </a:r>
          </a:p>
          <a:p>
            <a:r>
              <a:rPr lang="pl-PL" dirty="0" smtClean="0"/>
              <a:t>leczenie </a:t>
            </a:r>
            <a:r>
              <a:rPr lang="pl-PL" dirty="0"/>
              <a:t>przeciwzakrzepowe, </a:t>
            </a:r>
            <a:endParaRPr lang="pl-PL" dirty="0" smtClean="0"/>
          </a:p>
          <a:p>
            <a:r>
              <a:rPr lang="pl-PL" dirty="0" smtClean="0"/>
              <a:t>ciężka </a:t>
            </a:r>
            <a:r>
              <a:rPr lang="pl-PL" dirty="0"/>
              <a:t>niedoczynność tarczycy.</a:t>
            </a:r>
          </a:p>
        </p:txBody>
      </p:sp>
    </p:spTree>
    <p:extLst>
      <p:ext uri="{BB962C8B-B14F-4D97-AF65-F5344CB8AC3E}">
        <p14:creationId xmlns:p14="http://schemas.microsoft.com/office/powerpoint/2010/main" val="40986796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Diagnostyka nieprawidłowych krwawień miesiączkowych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423954"/>
          </a:xfrm>
        </p:spPr>
        <p:txBody>
          <a:bodyPr>
            <a:normAutofit/>
          </a:bodyPr>
          <a:lstStyle/>
          <a:p>
            <a:r>
              <a:rPr lang="pl-PL" dirty="0" smtClean="0">
                <a:solidFill>
                  <a:schemeClr val="accent1"/>
                </a:solidFill>
              </a:rPr>
              <a:t>Wywiad</a:t>
            </a:r>
          </a:p>
          <a:p>
            <a:r>
              <a:rPr lang="pl-PL" dirty="0">
                <a:solidFill>
                  <a:schemeClr val="accent1"/>
                </a:solidFill>
              </a:rPr>
              <a:t>Badanie przedmiotowe </a:t>
            </a:r>
            <a:r>
              <a:rPr lang="pl-PL" dirty="0" smtClean="0">
                <a:solidFill>
                  <a:schemeClr val="accent1"/>
                </a:solidFill>
              </a:rPr>
              <a:t>-</a:t>
            </a:r>
            <a:r>
              <a:rPr lang="pl-PL" dirty="0" smtClean="0"/>
              <a:t> </a:t>
            </a:r>
            <a:r>
              <a:rPr lang="pl-PL" dirty="0"/>
              <a:t>zwrócenie uwagi na objawy charakterystyczne dla poszczególnych typów </a:t>
            </a:r>
            <a:r>
              <a:rPr lang="pl-PL" dirty="0" smtClean="0"/>
              <a:t>zaburzeń:</a:t>
            </a:r>
          </a:p>
          <a:p>
            <a:pPr marL="0" indent="0">
              <a:buNone/>
            </a:pPr>
            <a:endParaRPr lang="pl-PL" dirty="0" smtClean="0"/>
          </a:p>
          <a:p>
            <a:pPr lvl="1"/>
            <a:r>
              <a:rPr lang="pl-PL" dirty="0">
                <a:solidFill>
                  <a:schemeClr val="accent1"/>
                </a:solidFill>
              </a:rPr>
              <a:t>Otyłość</a:t>
            </a:r>
            <a:r>
              <a:rPr lang="pl-PL" dirty="0"/>
              <a:t> </a:t>
            </a:r>
            <a:r>
              <a:rPr lang="pl-PL" dirty="0" smtClean="0"/>
              <a:t> - występuje </a:t>
            </a:r>
            <a:r>
              <a:rPr lang="pl-PL" dirty="0"/>
              <a:t>u 50% kobiet z PCOS, przebiega z </a:t>
            </a:r>
            <a:r>
              <a:rPr lang="pl-PL" dirty="0" smtClean="0"/>
              <a:t>gromadzeniem </a:t>
            </a:r>
            <a:r>
              <a:rPr lang="pl-PL" dirty="0"/>
              <a:t>się tkanki tłuszczowej w okolicy brzucha i z podwyższonym wskaźnikiem talia–biodro </a:t>
            </a:r>
            <a:endParaRPr lang="pl-PL" dirty="0" smtClean="0"/>
          </a:p>
          <a:p>
            <a:pPr marL="457200" lvl="1" indent="0">
              <a:buNone/>
            </a:pPr>
            <a:endParaRPr lang="pl-PL" dirty="0" smtClean="0"/>
          </a:p>
          <a:p>
            <a:pPr lvl="1"/>
            <a:r>
              <a:rPr lang="pl-PL" dirty="0">
                <a:solidFill>
                  <a:schemeClr val="accent1"/>
                </a:solidFill>
              </a:rPr>
              <a:t>Zmiany na skórze </a:t>
            </a:r>
            <a:endParaRPr lang="pl-PL" dirty="0" smtClean="0">
              <a:solidFill>
                <a:schemeClr val="accent1"/>
              </a:solidFill>
            </a:endParaRPr>
          </a:p>
          <a:p>
            <a:pPr lvl="2"/>
            <a:r>
              <a:rPr lang="pl-PL" dirty="0" smtClean="0"/>
              <a:t>Trądzik </a:t>
            </a:r>
            <a:r>
              <a:rPr lang="pl-PL" dirty="0"/>
              <a:t>jest objawem </a:t>
            </a:r>
            <a:r>
              <a:rPr lang="pl-PL" dirty="0" err="1"/>
              <a:t>hiperandrogenizmu</a:t>
            </a:r>
            <a:r>
              <a:rPr lang="pl-PL" dirty="0"/>
              <a:t> u </a:t>
            </a:r>
            <a:r>
              <a:rPr lang="pl-PL" dirty="0" smtClean="0"/>
              <a:t>kobiet</a:t>
            </a:r>
          </a:p>
          <a:p>
            <a:pPr lvl="2"/>
            <a:r>
              <a:rPr lang="pl-PL" dirty="0"/>
              <a:t>Rozstępy </a:t>
            </a:r>
            <a:r>
              <a:rPr lang="pl-PL" dirty="0" smtClean="0"/>
              <a:t>(otyłość)</a:t>
            </a:r>
          </a:p>
          <a:p>
            <a:pPr lvl="2"/>
            <a:r>
              <a:rPr lang="pl-PL" dirty="0"/>
              <a:t>Hirsutyzm. Nadmierne owłosienie w miejscach typowych dla mężczyzn jest wynikiem nadmiernego wydzielania androgenów przez jajniki lub nadnercza</a:t>
            </a:r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4802071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Diagnostyka nieprawidłowych krwawień miesiączkowych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306389"/>
          </a:xfrm>
        </p:spPr>
        <p:txBody>
          <a:bodyPr>
            <a:normAutofit/>
          </a:bodyPr>
          <a:lstStyle/>
          <a:p>
            <a:r>
              <a:rPr lang="pl-PL" dirty="0" smtClean="0">
                <a:solidFill>
                  <a:schemeClr val="accent1"/>
                </a:solidFill>
              </a:rPr>
              <a:t>Badanie przedmiotowe </a:t>
            </a:r>
            <a:r>
              <a:rPr lang="pl-PL" dirty="0" smtClean="0"/>
              <a:t>cd.</a:t>
            </a:r>
          </a:p>
          <a:p>
            <a:pPr lvl="1"/>
            <a:r>
              <a:rPr lang="pl-PL" dirty="0" smtClean="0">
                <a:solidFill>
                  <a:schemeClr val="accent1"/>
                </a:solidFill>
              </a:rPr>
              <a:t>Nadciśnienie</a:t>
            </a:r>
            <a:r>
              <a:rPr lang="pl-PL" dirty="0" smtClean="0"/>
              <a:t> -może </a:t>
            </a:r>
            <a:r>
              <a:rPr lang="pl-PL" dirty="0"/>
              <a:t>towarzyszyć wielu </a:t>
            </a:r>
            <a:r>
              <a:rPr lang="pl-PL" dirty="0" err="1"/>
              <a:t>endokrynopatiom</a:t>
            </a:r>
            <a:r>
              <a:rPr lang="pl-PL" dirty="0"/>
              <a:t>. Występuje w nadczynności nadnerczy, niektórych postaciach zespołu nadnerczowo− −</a:t>
            </a:r>
            <a:r>
              <a:rPr lang="pl-PL" dirty="0" smtClean="0"/>
              <a:t>płciowego</a:t>
            </a:r>
          </a:p>
          <a:p>
            <a:pPr marL="457200" lvl="1" indent="0">
              <a:buNone/>
            </a:pPr>
            <a:endParaRPr lang="pl-PL" dirty="0" smtClean="0"/>
          </a:p>
          <a:p>
            <a:pPr lvl="1"/>
            <a:r>
              <a:rPr lang="pl-PL" dirty="0">
                <a:solidFill>
                  <a:schemeClr val="accent1"/>
                </a:solidFill>
              </a:rPr>
              <a:t>Zaburzenia psychiczne </a:t>
            </a:r>
            <a:r>
              <a:rPr lang="pl-PL" dirty="0" smtClean="0"/>
              <a:t>Charakterystyczne </a:t>
            </a:r>
            <a:r>
              <a:rPr lang="pl-PL" dirty="0"/>
              <a:t>dla zaburzeń hormonalnych związanych z niedoborem estrogenów oraz namiarem kortykosteroidów są: </a:t>
            </a:r>
            <a:endParaRPr lang="pl-PL" dirty="0" smtClean="0"/>
          </a:p>
          <a:p>
            <a:pPr lvl="2"/>
            <a:r>
              <a:rPr lang="pl-PL" dirty="0" smtClean="0"/>
              <a:t>zmienność </a:t>
            </a:r>
            <a:r>
              <a:rPr lang="pl-PL" dirty="0"/>
              <a:t>nastrojów, </a:t>
            </a:r>
          </a:p>
          <a:p>
            <a:pPr lvl="2"/>
            <a:r>
              <a:rPr lang="pl-PL" dirty="0" smtClean="0"/>
              <a:t>zwiększona </a:t>
            </a:r>
            <a:r>
              <a:rPr lang="pl-PL" dirty="0"/>
              <a:t>drażliwość, </a:t>
            </a:r>
            <a:endParaRPr lang="pl-PL" dirty="0" smtClean="0"/>
          </a:p>
          <a:p>
            <a:pPr lvl="2"/>
            <a:r>
              <a:rPr lang="pl-PL" dirty="0" smtClean="0"/>
              <a:t>skłonność </a:t>
            </a:r>
            <a:r>
              <a:rPr lang="pl-PL" dirty="0"/>
              <a:t>do obniżonego nastroju, </a:t>
            </a:r>
            <a:endParaRPr lang="pl-PL" dirty="0" smtClean="0"/>
          </a:p>
          <a:p>
            <a:pPr lvl="2"/>
            <a:r>
              <a:rPr lang="pl-PL" dirty="0" smtClean="0"/>
              <a:t>zaburzenia </a:t>
            </a:r>
            <a:r>
              <a:rPr lang="pl-PL" dirty="0"/>
              <a:t>koncentracji i pamięci.</a:t>
            </a:r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3480479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Diagnostyka nieprawidłowych krwawień miesiączkowych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>
              <a:solidFill>
                <a:schemeClr val="accent1"/>
              </a:solidFill>
            </a:endParaRPr>
          </a:p>
          <a:p>
            <a:r>
              <a:rPr lang="pl-PL" dirty="0" smtClean="0">
                <a:solidFill>
                  <a:schemeClr val="accent1"/>
                </a:solidFill>
              </a:rPr>
              <a:t>Badanie </a:t>
            </a:r>
            <a:r>
              <a:rPr lang="pl-PL" dirty="0">
                <a:solidFill>
                  <a:schemeClr val="accent1"/>
                </a:solidFill>
              </a:rPr>
              <a:t>ginekologiczne </a:t>
            </a:r>
            <a:r>
              <a:rPr lang="pl-PL" dirty="0" smtClean="0"/>
              <a:t>-należy </a:t>
            </a:r>
            <a:r>
              <a:rPr lang="pl-PL" dirty="0"/>
              <a:t>przede wszystkim zwrócić uwagę </a:t>
            </a:r>
            <a:r>
              <a:rPr lang="pl-PL" dirty="0" smtClean="0"/>
              <a:t>na:</a:t>
            </a:r>
          </a:p>
          <a:p>
            <a:pPr lvl="1"/>
            <a:r>
              <a:rPr lang="pl-PL" dirty="0" smtClean="0"/>
              <a:t>prawidłowość </a:t>
            </a:r>
            <a:r>
              <a:rPr lang="pl-PL" dirty="0"/>
              <a:t>budowy narządu rodnego, </a:t>
            </a:r>
            <a:endParaRPr lang="pl-PL" dirty="0" smtClean="0"/>
          </a:p>
          <a:p>
            <a:pPr lvl="1"/>
            <a:r>
              <a:rPr lang="pl-PL" dirty="0" smtClean="0"/>
              <a:t>zmiany </a:t>
            </a:r>
            <a:r>
              <a:rPr lang="pl-PL" dirty="0"/>
              <a:t>w obrębie jajników (wielkość, ruchomość), </a:t>
            </a:r>
            <a:endParaRPr lang="pl-PL" dirty="0" smtClean="0"/>
          </a:p>
          <a:p>
            <a:pPr lvl="1"/>
            <a:r>
              <a:rPr lang="pl-PL" dirty="0" smtClean="0"/>
              <a:t>Zmiany w obrębie macicy </a:t>
            </a:r>
            <a:r>
              <a:rPr lang="pl-PL" dirty="0"/>
              <a:t>(wielkość, ruchomość, konsystencja) </a:t>
            </a:r>
            <a:endParaRPr lang="pl-PL" dirty="0" smtClean="0"/>
          </a:p>
          <a:p>
            <a:pPr lvl="1"/>
            <a:r>
              <a:rPr lang="pl-PL" dirty="0" smtClean="0"/>
              <a:t>i </a:t>
            </a:r>
            <a:r>
              <a:rPr lang="pl-PL" dirty="0"/>
              <a:t>pochwy (obecność nieprawidłowości w jej obrębie, wilgotność)</a:t>
            </a:r>
          </a:p>
        </p:txBody>
      </p:sp>
    </p:spTree>
    <p:extLst>
      <p:ext uri="{BB962C8B-B14F-4D97-AF65-F5344CB8AC3E}">
        <p14:creationId xmlns:p14="http://schemas.microsoft.com/office/powerpoint/2010/main" val="193960733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36171" y="558796"/>
            <a:ext cx="8911687" cy="1280890"/>
          </a:xfrm>
        </p:spPr>
        <p:txBody>
          <a:bodyPr/>
          <a:lstStyle/>
          <a:p>
            <a:r>
              <a:rPr lang="pl-PL" dirty="0"/>
              <a:t>Diagnostyka nieprawidłowych krwawień miesiączkowych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>
                <a:solidFill>
                  <a:schemeClr val="accent1"/>
                </a:solidFill>
              </a:rPr>
              <a:t>Badania </a:t>
            </a:r>
            <a:r>
              <a:rPr lang="pl-PL" dirty="0" smtClean="0">
                <a:solidFill>
                  <a:schemeClr val="accent1"/>
                </a:solidFill>
              </a:rPr>
              <a:t>hormonalne</a:t>
            </a:r>
          </a:p>
          <a:p>
            <a:r>
              <a:rPr lang="pl-PL" dirty="0"/>
              <a:t>Podstawowe badania diagnostyczne, których celem jest określenie typu zaburzeń hormonalnych, należy wykonać </a:t>
            </a:r>
            <a:r>
              <a:rPr lang="pl-PL" dirty="0">
                <a:solidFill>
                  <a:schemeClr val="accent1"/>
                </a:solidFill>
              </a:rPr>
              <a:t>w pierwszych dniach</a:t>
            </a:r>
            <a:r>
              <a:rPr lang="pl-PL" dirty="0"/>
              <a:t> cyklu miesiączkowego (2.–5. dzień</a:t>
            </a:r>
            <a:r>
              <a:rPr lang="pl-PL" dirty="0" smtClean="0"/>
              <a:t>).</a:t>
            </a:r>
          </a:p>
          <a:p>
            <a:pPr lvl="1"/>
            <a:r>
              <a:rPr lang="pl-PL" dirty="0" smtClean="0"/>
              <a:t>W </a:t>
            </a:r>
            <a:r>
              <a:rPr lang="pl-PL" dirty="0"/>
              <a:t>tych dniach wykonywane są badania </a:t>
            </a:r>
            <a:r>
              <a:rPr lang="pl-PL" dirty="0" smtClean="0"/>
              <a:t>stężenia </a:t>
            </a:r>
            <a:r>
              <a:rPr lang="pl-PL" dirty="0"/>
              <a:t>FSH i LH, estradiolu, 17−hydroksyprogesteronu, </a:t>
            </a:r>
            <a:endParaRPr lang="pl-PL" dirty="0" smtClean="0"/>
          </a:p>
          <a:p>
            <a:r>
              <a:rPr lang="pl-PL" dirty="0" smtClean="0"/>
              <a:t>badanie </a:t>
            </a:r>
            <a:r>
              <a:rPr lang="pl-PL" dirty="0" smtClean="0">
                <a:solidFill>
                  <a:schemeClr val="accent1"/>
                </a:solidFill>
              </a:rPr>
              <a:t>progesteronu</a:t>
            </a:r>
            <a:r>
              <a:rPr lang="pl-PL" dirty="0" smtClean="0"/>
              <a:t> </a:t>
            </a:r>
            <a:r>
              <a:rPr lang="pl-PL" dirty="0"/>
              <a:t>powinno być wykonane 3−krotnie (≥ 2−krotnie) w </a:t>
            </a:r>
            <a:r>
              <a:rPr lang="pl-PL" dirty="0">
                <a:solidFill>
                  <a:schemeClr val="accent1"/>
                </a:solidFill>
              </a:rPr>
              <a:t>środku II fazy </a:t>
            </a:r>
            <a:r>
              <a:rPr lang="pl-PL" dirty="0"/>
              <a:t>cyklu miesiączkowego, w cyklach 28−dniowych — około 22. dnia cyklu. </a:t>
            </a:r>
            <a:endParaRPr lang="pl-PL" dirty="0" smtClean="0"/>
          </a:p>
          <a:p>
            <a:r>
              <a:rPr lang="pl-PL" dirty="0" smtClean="0"/>
              <a:t>Stężenia </a:t>
            </a:r>
            <a:r>
              <a:rPr lang="pl-PL" dirty="0">
                <a:solidFill>
                  <a:schemeClr val="accent1"/>
                </a:solidFill>
              </a:rPr>
              <a:t>prolaktyny i testosteronu </a:t>
            </a:r>
            <a:r>
              <a:rPr lang="pl-PL" dirty="0"/>
              <a:t>nie zmieniają się zasadniczo w ciągu trwania cyklu i dlatego ich badania mogą być wykonane niezależnie od dnia </a:t>
            </a:r>
            <a:r>
              <a:rPr lang="pl-PL" dirty="0" smtClean="0"/>
              <a:t>cyklu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2360574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Diagnostyka nieprawidłowych krwawień miesiączkowych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accent1"/>
                </a:solidFill>
              </a:rPr>
              <a:t> Badania hormonalne c.d.</a:t>
            </a:r>
          </a:p>
          <a:p>
            <a:r>
              <a:rPr lang="pl-PL" dirty="0"/>
              <a:t>Podstawowymi badaniami diagnozującymi funkcje </a:t>
            </a:r>
            <a:r>
              <a:rPr lang="pl-PL" dirty="0">
                <a:solidFill>
                  <a:schemeClr val="accent1"/>
                </a:solidFill>
              </a:rPr>
              <a:t>tarczycy</a:t>
            </a:r>
            <a:r>
              <a:rPr lang="pl-PL" dirty="0"/>
              <a:t> są badania stężenia tyreotropiny (TSH) i tyroksyny (fT4) w surowicy krwi. </a:t>
            </a:r>
            <a:endParaRPr lang="pl-PL" dirty="0" smtClean="0"/>
          </a:p>
          <a:p>
            <a:r>
              <a:rPr lang="pl-PL" dirty="0" smtClean="0"/>
              <a:t>Wtórny </a:t>
            </a:r>
            <a:r>
              <a:rPr lang="pl-PL" dirty="0"/>
              <a:t>brak krwawienia miesiączkowego stanowi wskazanie do </a:t>
            </a:r>
            <a:r>
              <a:rPr lang="pl-PL" dirty="0" smtClean="0"/>
              <a:t>wykonania </a:t>
            </a:r>
            <a:r>
              <a:rPr lang="pl-PL" dirty="0">
                <a:solidFill>
                  <a:schemeClr val="accent1"/>
                </a:solidFill>
              </a:rPr>
              <a:t>testu z progesteronem</a:t>
            </a:r>
            <a:r>
              <a:rPr lang="pl-PL" dirty="0"/>
              <a:t>. </a:t>
            </a:r>
            <a:endParaRPr lang="pl-PL" dirty="0" smtClean="0"/>
          </a:p>
          <a:p>
            <a:r>
              <a:rPr lang="pl-PL" dirty="0" smtClean="0"/>
              <a:t>Brak </a:t>
            </a:r>
            <a:r>
              <a:rPr lang="pl-PL" dirty="0"/>
              <a:t>miesiączki </a:t>
            </a:r>
            <a:r>
              <a:rPr lang="pl-PL" dirty="0">
                <a:solidFill>
                  <a:schemeClr val="accent1"/>
                </a:solidFill>
              </a:rPr>
              <a:t>po podaniu progesteronu </a:t>
            </a:r>
            <a:r>
              <a:rPr lang="pl-PL" dirty="0"/>
              <a:t>świadczy o niskim stężeniu </a:t>
            </a:r>
            <a:r>
              <a:rPr lang="pl-PL" dirty="0">
                <a:solidFill>
                  <a:schemeClr val="accent1"/>
                </a:solidFill>
              </a:rPr>
              <a:t>estradiolu</a:t>
            </a:r>
            <a:r>
              <a:rPr lang="pl-PL" dirty="0"/>
              <a:t> i jest wskazaniem do wykonania </a:t>
            </a:r>
            <a:r>
              <a:rPr lang="pl-PL" dirty="0">
                <a:solidFill>
                  <a:schemeClr val="accent1"/>
                </a:solidFill>
              </a:rPr>
              <a:t>testu z estradiolem i </a:t>
            </a:r>
            <a:r>
              <a:rPr lang="pl-PL" dirty="0" smtClean="0">
                <a:solidFill>
                  <a:schemeClr val="accent1"/>
                </a:solidFill>
              </a:rPr>
              <a:t>progesteronem</a:t>
            </a:r>
          </a:p>
          <a:p>
            <a:r>
              <a:rPr lang="pl-PL" dirty="0" smtClean="0"/>
              <a:t> </a:t>
            </a:r>
            <a:r>
              <a:rPr lang="pl-PL" dirty="0"/>
              <a:t>Pojawienie </a:t>
            </a:r>
            <a:r>
              <a:rPr lang="pl-PL" dirty="0">
                <a:solidFill>
                  <a:schemeClr val="accent1"/>
                </a:solidFill>
              </a:rPr>
              <a:t>się krwawienia </a:t>
            </a:r>
            <a:r>
              <a:rPr lang="pl-PL" dirty="0"/>
              <a:t>po </a:t>
            </a:r>
            <a:r>
              <a:rPr lang="pl-PL" dirty="0" smtClean="0"/>
              <a:t>odstawieniu </a:t>
            </a:r>
            <a:r>
              <a:rPr lang="pl-PL" dirty="0"/>
              <a:t>hormonów potwierdza, że przyczyną jest </a:t>
            </a:r>
            <a:r>
              <a:rPr lang="pl-PL" dirty="0">
                <a:solidFill>
                  <a:schemeClr val="accent1"/>
                </a:solidFill>
              </a:rPr>
              <a:t>niska produkcja </a:t>
            </a:r>
            <a:r>
              <a:rPr lang="pl-PL" dirty="0" smtClean="0">
                <a:solidFill>
                  <a:schemeClr val="accent1"/>
                </a:solidFill>
              </a:rPr>
              <a:t>estrogenów</a:t>
            </a:r>
            <a:endParaRPr lang="pl-PL" dirty="0" smtClean="0"/>
          </a:p>
          <a:p>
            <a:r>
              <a:rPr lang="pl-PL" dirty="0" smtClean="0"/>
              <a:t>Natomiast </a:t>
            </a:r>
            <a:r>
              <a:rPr lang="pl-PL" dirty="0">
                <a:solidFill>
                  <a:schemeClr val="accent1"/>
                </a:solidFill>
              </a:rPr>
              <a:t>brak krwawienia </a:t>
            </a:r>
            <a:r>
              <a:rPr lang="pl-PL" dirty="0"/>
              <a:t>wskazuje na </a:t>
            </a:r>
            <a:r>
              <a:rPr lang="pl-PL" dirty="0">
                <a:solidFill>
                  <a:schemeClr val="accent1"/>
                </a:solidFill>
              </a:rPr>
              <a:t>maciczną przyczynę </a:t>
            </a:r>
            <a:r>
              <a:rPr lang="pl-PL" dirty="0" smtClean="0"/>
              <a:t>zaburzeń</a:t>
            </a: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81249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Diagnostyka nieprawidłowych krwawień miesiączkowych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solidFill>
                  <a:schemeClr val="accent1"/>
                </a:solidFill>
              </a:rPr>
              <a:t>Histeroskopia </a:t>
            </a:r>
            <a:r>
              <a:rPr lang="pl-PL" dirty="0" smtClean="0"/>
              <a:t>- </a:t>
            </a:r>
            <a:r>
              <a:rPr lang="pl-PL" dirty="0"/>
              <a:t>stanowi ważną metodę zarówno diagnostyczną, jak i </a:t>
            </a:r>
            <a:r>
              <a:rPr lang="pl-PL" dirty="0" smtClean="0"/>
              <a:t>terapeutyczną </a:t>
            </a:r>
            <a:r>
              <a:rPr lang="pl-PL" dirty="0"/>
              <a:t>w przypadku podejrzenia zrostów w obrębie jamy </a:t>
            </a:r>
            <a:r>
              <a:rPr lang="pl-PL" dirty="0" smtClean="0"/>
              <a:t>macicy </a:t>
            </a:r>
          </a:p>
          <a:p>
            <a:r>
              <a:rPr lang="pl-PL" dirty="0" smtClean="0"/>
              <a:t>Umożliwia </a:t>
            </a:r>
            <a:r>
              <a:rPr lang="pl-PL" dirty="0"/>
              <a:t>wizualizację zrostów i ich usunięcie. </a:t>
            </a:r>
            <a:endParaRPr lang="pl-PL" dirty="0" smtClean="0"/>
          </a:p>
          <a:p>
            <a:r>
              <a:rPr lang="pl-PL" dirty="0" smtClean="0"/>
              <a:t>Zwykle </a:t>
            </a:r>
            <a:r>
              <a:rPr lang="pl-PL" dirty="0"/>
              <a:t>po tego typu zabiegach w jamie macicy pozostawia się mały cewnik </a:t>
            </a:r>
            <a:r>
              <a:rPr lang="pl-PL" dirty="0" err="1"/>
              <a:t>Foleya</a:t>
            </a:r>
            <a:r>
              <a:rPr lang="pl-PL" dirty="0"/>
              <a:t>, który się usuwa po 7 dniach, </a:t>
            </a:r>
            <a:endParaRPr lang="pl-PL" dirty="0" smtClean="0"/>
          </a:p>
          <a:p>
            <a:r>
              <a:rPr lang="pl-PL" dirty="0"/>
              <a:t>P</a:t>
            </a:r>
            <a:r>
              <a:rPr lang="pl-PL" dirty="0" smtClean="0"/>
              <a:t>rzez </a:t>
            </a:r>
            <a:r>
              <a:rPr lang="pl-PL" dirty="0"/>
              <a:t>kilka miesięcy podaje się preparaty estrogenowe (ze wstawkę </a:t>
            </a:r>
            <a:r>
              <a:rPr lang="pl-PL" dirty="0" err="1"/>
              <a:t>progestagenną</a:t>
            </a:r>
            <a:r>
              <a:rPr lang="pl-PL" dirty="0"/>
              <a:t>) w celu pobudzenia odbudowy i wzrostu błony śluzowej macicy</a:t>
            </a:r>
            <a:r>
              <a:rPr lang="pl-PL" dirty="0" smtClean="0"/>
              <a:t>.</a:t>
            </a:r>
          </a:p>
          <a:p>
            <a:r>
              <a:rPr lang="pl-PL" dirty="0" smtClean="0">
                <a:solidFill>
                  <a:schemeClr val="accent1"/>
                </a:solidFill>
              </a:rPr>
              <a:t>Badanie USG -</a:t>
            </a:r>
            <a:r>
              <a:rPr lang="pl-PL" dirty="0"/>
              <a:t>pozwala na dokładną ocenę struktury oraz wszelkich zmian w obrębie jajników oraz macicy, ze szczególnym zwróceniem uwagi na błonę śluzową macicy</a:t>
            </a:r>
            <a:endParaRPr lang="pl-PL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68445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Diagnostyka nieprawidłowych krwawień miesiączkowych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solidFill>
                  <a:schemeClr val="accent1"/>
                </a:solidFill>
              </a:rPr>
              <a:t>Rezonans magnetyczny przysadki mózgowej </a:t>
            </a:r>
            <a:r>
              <a:rPr lang="pl-PL" dirty="0" smtClean="0">
                <a:solidFill>
                  <a:schemeClr val="accent1"/>
                </a:solidFill>
              </a:rPr>
              <a:t>- </a:t>
            </a:r>
            <a:r>
              <a:rPr lang="pl-PL" dirty="0" smtClean="0"/>
              <a:t>z </a:t>
            </a:r>
            <a:r>
              <a:rPr lang="pl-PL" dirty="0"/>
              <a:t>użyciem kontrastu pozwala na szczegółową ocenę okolic przysadki mózgowej i podwzgórza</a:t>
            </a:r>
            <a:r>
              <a:rPr lang="pl-PL" dirty="0" smtClean="0"/>
              <a:t>.</a:t>
            </a:r>
          </a:p>
          <a:p>
            <a:r>
              <a:rPr lang="pl-PL" dirty="0" smtClean="0"/>
              <a:t>Badanie </a:t>
            </a:r>
            <a:r>
              <a:rPr lang="pl-PL" dirty="0"/>
              <a:t>wykonuje się przy podejrzeniu obecności gruczolaków, guzów i innych zmian zaburzających prawidłowe funkcje tych gruczołów.</a:t>
            </a:r>
          </a:p>
        </p:txBody>
      </p:sp>
    </p:spTree>
    <p:extLst>
      <p:ext uri="{BB962C8B-B14F-4D97-AF65-F5344CB8AC3E}">
        <p14:creationId xmlns:p14="http://schemas.microsoft.com/office/powerpoint/2010/main" val="115697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92925" y="236183"/>
            <a:ext cx="8911687" cy="1280890"/>
          </a:xfrm>
        </p:spPr>
        <p:txBody>
          <a:bodyPr/>
          <a:lstStyle/>
          <a:p>
            <a:r>
              <a:rPr lang="pl-PL" dirty="0"/>
              <a:t>Krwawienia młodocianych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89212" y="1149927"/>
            <a:ext cx="8915400" cy="5527963"/>
          </a:xfrm>
        </p:spPr>
        <p:txBody>
          <a:bodyPr>
            <a:normAutofit/>
          </a:bodyPr>
          <a:lstStyle/>
          <a:p>
            <a:r>
              <a:rPr lang="pl-PL" dirty="0"/>
              <a:t>Główną przyczyną </a:t>
            </a:r>
            <a:r>
              <a:rPr lang="pl-PL" dirty="0" smtClean="0"/>
              <a:t>jest </a:t>
            </a:r>
            <a:r>
              <a:rPr lang="pl-PL" dirty="0"/>
              <a:t>brak owulacji (90%) lub niewydolność </a:t>
            </a:r>
            <a:r>
              <a:rPr lang="pl-PL" dirty="0" err="1"/>
              <a:t>lutealna</a:t>
            </a:r>
            <a:r>
              <a:rPr lang="pl-PL" dirty="0"/>
              <a:t> (10</a:t>
            </a:r>
            <a:r>
              <a:rPr lang="pl-PL" dirty="0" smtClean="0"/>
              <a:t>%)</a:t>
            </a:r>
          </a:p>
          <a:p>
            <a:pPr marL="0" indent="0">
              <a:buNone/>
            </a:pPr>
            <a:r>
              <a:rPr lang="pl-PL" dirty="0"/>
              <a:t>W każdym przypadku przedłużających się krwawień z dróg rodnych u dziewcząt należy przeprowadzić dokładną diagnostykę różnicową, </a:t>
            </a:r>
            <a:r>
              <a:rPr lang="pl-PL" dirty="0" smtClean="0"/>
              <a:t>obejmującą </a:t>
            </a:r>
            <a:r>
              <a:rPr lang="pl-PL" dirty="0"/>
              <a:t>następujące stany kliniczne: </a:t>
            </a:r>
            <a:endParaRPr lang="pl-PL" dirty="0" smtClean="0"/>
          </a:p>
          <a:p>
            <a:r>
              <a:rPr lang="pl-PL" dirty="0" smtClean="0"/>
              <a:t>zaburzenia </a:t>
            </a:r>
            <a:r>
              <a:rPr lang="pl-PL" dirty="0"/>
              <a:t>związane z ciążą, </a:t>
            </a:r>
            <a:endParaRPr lang="pl-PL" dirty="0" smtClean="0"/>
          </a:p>
          <a:p>
            <a:r>
              <a:rPr lang="pl-PL" dirty="0" smtClean="0"/>
              <a:t>infekcje </a:t>
            </a:r>
            <a:r>
              <a:rPr lang="pl-PL" dirty="0"/>
              <a:t>przenoszone drogą płciową</a:t>
            </a:r>
            <a:r>
              <a:rPr lang="pl-PL" dirty="0" smtClean="0"/>
              <a:t>,</a:t>
            </a:r>
          </a:p>
          <a:p>
            <a:r>
              <a:rPr lang="pl-PL" dirty="0" smtClean="0"/>
              <a:t>zaburzenia </a:t>
            </a:r>
            <a:r>
              <a:rPr lang="pl-PL" dirty="0"/>
              <a:t>układu krzepnięcia </a:t>
            </a:r>
          </a:p>
          <a:p>
            <a:r>
              <a:rPr lang="pl-PL" dirty="0" smtClean="0"/>
              <a:t>zaburzenia </a:t>
            </a:r>
            <a:r>
              <a:rPr lang="pl-PL" dirty="0"/>
              <a:t>endokrynologiczne </a:t>
            </a:r>
            <a:endParaRPr lang="pl-PL" dirty="0" smtClean="0"/>
          </a:p>
          <a:p>
            <a:r>
              <a:rPr lang="pl-PL" dirty="0" smtClean="0"/>
              <a:t>schorzenia </a:t>
            </a:r>
            <a:r>
              <a:rPr lang="pl-PL" dirty="0"/>
              <a:t>szyjki i trzonu macicy, </a:t>
            </a:r>
            <a:endParaRPr lang="pl-PL" dirty="0" smtClean="0"/>
          </a:p>
          <a:p>
            <a:r>
              <a:rPr lang="pl-PL" dirty="0" smtClean="0"/>
              <a:t>schorzenia </a:t>
            </a:r>
            <a:r>
              <a:rPr lang="pl-PL" dirty="0"/>
              <a:t>pochwy, choroby przydatków, </a:t>
            </a:r>
            <a:endParaRPr lang="pl-PL" dirty="0" smtClean="0"/>
          </a:p>
          <a:p>
            <a:r>
              <a:rPr lang="pl-PL" dirty="0" err="1" smtClean="0"/>
              <a:t>endometrioza</a:t>
            </a:r>
            <a:r>
              <a:rPr lang="pl-PL" dirty="0"/>
              <a:t>, </a:t>
            </a:r>
            <a:endParaRPr lang="pl-PL" dirty="0" smtClean="0"/>
          </a:p>
          <a:p>
            <a:r>
              <a:rPr lang="pl-PL" dirty="0" smtClean="0"/>
              <a:t>urazy </a:t>
            </a:r>
            <a:r>
              <a:rPr lang="pl-PL" dirty="0"/>
              <a:t>narządu rodnego </a:t>
            </a:r>
            <a:r>
              <a:rPr lang="pl-PL" dirty="0" smtClean="0"/>
              <a:t>(nadużycia seksualne, ciało obce), </a:t>
            </a:r>
          </a:p>
          <a:p>
            <a:r>
              <a:rPr lang="pl-PL" dirty="0" smtClean="0"/>
              <a:t>schorzenia </a:t>
            </a:r>
            <a:r>
              <a:rPr lang="pl-PL" dirty="0"/>
              <a:t>ogólnoustrojowe oraz ewentualnie stosowane leki </a:t>
            </a:r>
          </a:p>
        </p:txBody>
      </p:sp>
    </p:spTree>
    <p:extLst>
      <p:ext uri="{BB962C8B-B14F-4D97-AF65-F5344CB8AC3E}">
        <p14:creationId xmlns:p14="http://schemas.microsoft.com/office/powerpoint/2010/main" val="305078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Leczenie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Jeśli różnice są niewielkie, a cykle regularne lub nieregularności pojawiają się sporadycznie, nie wymagają leczenia, </a:t>
            </a:r>
            <a:r>
              <a:rPr lang="pl-PL" dirty="0" smtClean="0"/>
              <a:t>ponieważ </a:t>
            </a:r>
            <a:r>
              <a:rPr lang="pl-PL" dirty="0"/>
              <a:t>mogą stanowić cechę osobniczą lub zależeć od krótkotrwałych czynników </a:t>
            </a:r>
            <a:r>
              <a:rPr lang="pl-PL" dirty="0" smtClean="0"/>
              <a:t>środowiskowych</a:t>
            </a:r>
          </a:p>
          <a:p>
            <a:r>
              <a:rPr lang="pl-PL" dirty="0" smtClean="0"/>
              <a:t>Należy </a:t>
            </a:r>
            <a:r>
              <a:rPr lang="pl-PL" dirty="0"/>
              <a:t>jednak zwrócić szczególną uwagę na zaburzenia, które się pojawiają u prawidłowo dotąd miesiączkującej </a:t>
            </a:r>
            <a:r>
              <a:rPr lang="pl-PL" dirty="0" smtClean="0"/>
              <a:t>kobiety </a:t>
            </a:r>
            <a:r>
              <a:rPr lang="pl-PL" dirty="0"/>
              <a:t>lub utrzymują się po upływie kilku lat po menarche. </a:t>
            </a:r>
            <a:endParaRPr lang="pl-PL" dirty="0" smtClean="0"/>
          </a:p>
          <a:p>
            <a:r>
              <a:rPr lang="pl-PL" dirty="0" smtClean="0"/>
              <a:t>Mogą </a:t>
            </a:r>
            <a:r>
              <a:rPr lang="pl-PL" dirty="0"/>
              <a:t>one stanowić jeden z pierwszych i łatwo zauważalnych objawów istniejących </a:t>
            </a:r>
            <a:r>
              <a:rPr lang="pl-PL" dirty="0" smtClean="0"/>
              <a:t>schorzeń.</a:t>
            </a:r>
          </a:p>
          <a:p>
            <a:r>
              <a:rPr lang="pl-PL" dirty="0" smtClean="0"/>
              <a:t>Z </a:t>
            </a:r>
            <a:r>
              <a:rPr lang="pl-PL" dirty="0"/>
              <a:t>tych powodów wymagają przeprowadzenia badań diagnostycznych. </a:t>
            </a:r>
            <a:endParaRPr lang="pl-PL" dirty="0" smtClean="0"/>
          </a:p>
          <a:p>
            <a:r>
              <a:rPr lang="pl-PL" dirty="0" smtClean="0"/>
              <a:t>Powrót </a:t>
            </a:r>
            <a:r>
              <a:rPr lang="pl-PL" dirty="0"/>
              <a:t>samoistnych, prawidłowych krwawień miesiączkowych zależy od istniejącego schorzenia, rodzaju zastosowanej terapii oraz możliwości wyleczenia.</a:t>
            </a:r>
          </a:p>
        </p:txBody>
      </p:sp>
    </p:spTree>
    <p:extLst>
      <p:ext uri="{BB962C8B-B14F-4D97-AF65-F5344CB8AC3E}">
        <p14:creationId xmlns:p14="http://schemas.microsoft.com/office/powerpoint/2010/main" val="349858782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89212" y="2479035"/>
            <a:ext cx="8911687" cy="1280890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accent1"/>
                </a:solidFill>
              </a:rPr>
              <a:t>Krwawienia kontaktowe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397343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Krwawienia kontaktowe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to takie krwawienia, które wystąpiły </a:t>
            </a:r>
            <a:r>
              <a:rPr lang="pl-PL" dirty="0" smtClean="0"/>
              <a:t>bezpośrednio </a:t>
            </a:r>
            <a:r>
              <a:rPr lang="pl-PL" dirty="0"/>
              <a:t>po zadziałaniu czynnika mechanicznego w obrębie dolnego odcinka dróg płciowych kobiety. </a:t>
            </a:r>
            <a:endParaRPr lang="pl-PL" dirty="0" smtClean="0"/>
          </a:p>
          <a:p>
            <a:r>
              <a:rPr lang="pl-PL" dirty="0" smtClean="0"/>
              <a:t>Problem </a:t>
            </a:r>
            <a:r>
              <a:rPr lang="pl-PL" dirty="0"/>
              <a:t>ten dotyczy około 6% kobiet zgłaszających się do lekarza ginekologa</a:t>
            </a:r>
            <a:r>
              <a:rPr lang="pl-PL" dirty="0" smtClean="0"/>
              <a:t>.</a:t>
            </a:r>
          </a:p>
          <a:p>
            <a:r>
              <a:rPr lang="pl-PL" dirty="0" smtClean="0"/>
              <a:t>Najczęściej </a:t>
            </a:r>
            <a:r>
              <a:rPr lang="pl-PL" dirty="0"/>
              <a:t>występują u </a:t>
            </a:r>
            <a:r>
              <a:rPr lang="pl-PL" dirty="0" smtClean="0"/>
              <a:t>młodych </a:t>
            </a:r>
            <a:r>
              <a:rPr lang="pl-PL" dirty="0"/>
              <a:t>kobiet w wieku 20–24 lat, u starszych są </a:t>
            </a:r>
            <a:r>
              <a:rPr lang="pl-PL" dirty="0" smtClean="0"/>
              <a:t>rzadsze</a:t>
            </a:r>
          </a:p>
          <a:p>
            <a:r>
              <a:rPr lang="pl-PL" dirty="0"/>
              <a:t>P</a:t>
            </a:r>
            <a:r>
              <a:rPr lang="pl-PL" dirty="0" smtClean="0"/>
              <a:t>ojawiają </a:t>
            </a:r>
            <a:r>
              <a:rPr lang="pl-PL" dirty="0"/>
              <a:t>się po miejscowym dotyku w </a:t>
            </a:r>
            <a:endParaRPr lang="pl-PL" dirty="0" smtClean="0"/>
          </a:p>
          <a:p>
            <a:pPr lvl="1"/>
            <a:r>
              <a:rPr lang="pl-PL" dirty="0" smtClean="0"/>
              <a:t>czasie </a:t>
            </a:r>
            <a:r>
              <a:rPr lang="pl-PL" dirty="0"/>
              <a:t>stosunku seksualnego, </a:t>
            </a:r>
            <a:endParaRPr lang="pl-PL" dirty="0" smtClean="0"/>
          </a:p>
          <a:p>
            <a:pPr lvl="1"/>
            <a:r>
              <a:rPr lang="pl-PL" dirty="0" smtClean="0"/>
              <a:t>po </a:t>
            </a:r>
            <a:r>
              <a:rPr lang="pl-PL" dirty="0"/>
              <a:t>badaniu ginekologicznym, </a:t>
            </a:r>
            <a:endParaRPr lang="pl-PL" dirty="0" smtClean="0"/>
          </a:p>
          <a:p>
            <a:pPr lvl="1"/>
            <a:r>
              <a:rPr lang="pl-PL" dirty="0" smtClean="0"/>
              <a:t>po </a:t>
            </a:r>
            <a:r>
              <a:rPr lang="pl-PL" dirty="0"/>
              <a:t>penetracji </a:t>
            </a:r>
            <a:r>
              <a:rPr lang="pl-PL" dirty="0" smtClean="0"/>
              <a:t>pochwy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9481988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Krwawienia kontaktowe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Przyczyny:</a:t>
            </a:r>
          </a:p>
          <a:p>
            <a:r>
              <a:rPr lang="pl-PL" dirty="0"/>
              <a:t>zakażenia i zapalenia w obrębie dolnego odcinka dróg płciowych, </a:t>
            </a:r>
            <a:endParaRPr lang="pl-PL" dirty="0" smtClean="0"/>
          </a:p>
          <a:p>
            <a:r>
              <a:rPr lang="pl-PL" dirty="0" smtClean="0"/>
              <a:t>polipy </a:t>
            </a:r>
            <a:r>
              <a:rPr lang="pl-PL" dirty="0"/>
              <a:t>szyjkowe i </a:t>
            </a:r>
            <a:r>
              <a:rPr lang="pl-PL" dirty="0" err="1" smtClean="0"/>
              <a:t>endometrialne</a:t>
            </a:r>
            <a:r>
              <a:rPr lang="pl-PL" dirty="0"/>
              <a:t>, </a:t>
            </a:r>
            <a:endParaRPr lang="pl-PL" dirty="0" smtClean="0"/>
          </a:p>
          <a:p>
            <a:r>
              <a:rPr lang="pl-PL" dirty="0" err="1" smtClean="0"/>
              <a:t>endometrioza</a:t>
            </a:r>
            <a:r>
              <a:rPr lang="pl-PL" dirty="0" smtClean="0"/>
              <a:t> </a:t>
            </a:r>
            <a:r>
              <a:rPr lang="pl-PL" dirty="0"/>
              <a:t>szyjki macicy, </a:t>
            </a:r>
            <a:endParaRPr lang="pl-PL" dirty="0" smtClean="0"/>
          </a:p>
          <a:p>
            <a:r>
              <a:rPr lang="pl-PL" dirty="0" smtClean="0"/>
              <a:t>nowotwory </a:t>
            </a:r>
            <a:r>
              <a:rPr lang="pl-PL" dirty="0"/>
              <a:t>szyjki macicy lub pochwy, </a:t>
            </a:r>
            <a:endParaRPr lang="pl-PL" dirty="0" smtClean="0"/>
          </a:p>
          <a:p>
            <a:r>
              <a:rPr lang="pl-PL" dirty="0" smtClean="0"/>
              <a:t>urazy</a:t>
            </a:r>
            <a:r>
              <a:rPr lang="pl-PL" dirty="0"/>
              <a:t>, </a:t>
            </a:r>
            <a:endParaRPr lang="pl-PL" dirty="0" smtClean="0"/>
          </a:p>
          <a:p>
            <a:r>
              <a:rPr lang="pl-PL" i="1" dirty="0" err="1" smtClean="0"/>
              <a:t>atrofic</a:t>
            </a:r>
            <a:r>
              <a:rPr lang="pl-PL" i="1" dirty="0" smtClean="0"/>
              <a:t> </a:t>
            </a:r>
            <a:r>
              <a:rPr lang="pl-PL" i="1" dirty="0"/>
              <a:t>vaginitis</a:t>
            </a:r>
          </a:p>
        </p:txBody>
      </p:sp>
    </p:spTree>
    <p:extLst>
      <p:ext uri="{BB962C8B-B14F-4D97-AF65-F5344CB8AC3E}">
        <p14:creationId xmlns:p14="http://schemas.microsoft.com/office/powerpoint/2010/main" val="121822296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Krwawienia </a:t>
            </a:r>
            <a:r>
              <a:rPr lang="pl-PL" dirty="0" smtClean="0"/>
              <a:t>kontaktowe- </a:t>
            </a:r>
            <a:r>
              <a:rPr lang="pl-PL" dirty="0" smtClean="0">
                <a:solidFill>
                  <a:schemeClr val="accent1"/>
                </a:solidFill>
              </a:rPr>
              <a:t>Zakażenia </a:t>
            </a:r>
            <a:r>
              <a:rPr lang="pl-PL" dirty="0">
                <a:solidFill>
                  <a:schemeClr val="accent1"/>
                </a:solidFill>
              </a:rPr>
              <a:t>i zapalenia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przebiegające </a:t>
            </a:r>
            <a:r>
              <a:rPr lang="pl-PL" dirty="0"/>
              <a:t>z powstawaniem ubytków w nabłonku pochwy i szyjki macicy </a:t>
            </a:r>
            <a:r>
              <a:rPr lang="pl-PL" dirty="0" smtClean="0"/>
              <a:t>objawiające </a:t>
            </a:r>
            <a:r>
              <a:rPr lang="pl-PL" dirty="0"/>
              <a:t>się krwawieniami kontaktowymi świadczą o obecności infekcji. </a:t>
            </a:r>
            <a:endParaRPr lang="pl-PL" dirty="0" smtClean="0"/>
          </a:p>
          <a:p>
            <a:r>
              <a:rPr lang="pl-PL" dirty="0" smtClean="0"/>
              <a:t>Najczęściej </a:t>
            </a:r>
            <a:r>
              <a:rPr lang="pl-PL" dirty="0"/>
              <a:t>są to zakażenia przenoszone drogą płciową takimi </a:t>
            </a:r>
            <a:r>
              <a:rPr lang="pl-PL" dirty="0" smtClean="0"/>
              <a:t>mikroorganizmami</a:t>
            </a:r>
            <a:r>
              <a:rPr lang="pl-PL" dirty="0"/>
              <a:t>, jak: </a:t>
            </a:r>
            <a:endParaRPr lang="pl-PL" dirty="0" smtClean="0"/>
          </a:p>
          <a:p>
            <a:pPr lvl="1"/>
            <a:r>
              <a:rPr lang="pl-PL" dirty="0" smtClean="0"/>
              <a:t>Chlamydia </a:t>
            </a:r>
            <a:r>
              <a:rPr lang="pl-PL" dirty="0" err="1"/>
              <a:t>trachomatis</a:t>
            </a:r>
            <a:r>
              <a:rPr lang="pl-PL" dirty="0"/>
              <a:t> (</a:t>
            </a:r>
            <a:r>
              <a:rPr lang="pl-PL" dirty="0" err="1"/>
              <a:t>C.trachomatis</a:t>
            </a:r>
            <a:r>
              <a:rPr lang="pl-PL" dirty="0"/>
              <a:t>) </a:t>
            </a:r>
            <a:endParaRPr lang="pl-PL" dirty="0" smtClean="0"/>
          </a:p>
          <a:p>
            <a:pPr lvl="1"/>
            <a:r>
              <a:rPr lang="pl-PL" dirty="0" err="1" smtClean="0"/>
              <a:t>Neiseria</a:t>
            </a:r>
            <a:r>
              <a:rPr lang="pl-PL" dirty="0" smtClean="0"/>
              <a:t> go</a:t>
            </a:r>
            <a:r>
              <a:rPr lang="pt-BR" dirty="0"/>
              <a:t>norrhoea (N. ghonorrhoea), </a:t>
            </a:r>
            <a:endParaRPr lang="pl-PL" dirty="0"/>
          </a:p>
          <a:p>
            <a:pPr lvl="1"/>
            <a:r>
              <a:rPr lang="pt-BR" dirty="0" smtClean="0"/>
              <a:t>Trichomonas </a:t>
            </a:r>
            <a:r>
              <a:rPr lang="pt-BR" dirty="0"/>
              <a:t>vaginalis (T. vaginalis), </a:t>
            </a:r>
            <a:endParaRPr lang="pl-PL" dirty="0" smtClean="0"/>
          </a:p>
          <a:p>
            <a:pPr lvl="1"/>
            <a:r>
              <a:rPr lang="pt-BR" dirty="0" smtClean="0"/>
              <a:t>wirusy </a:t>
            </a:r>
            <a:r>
              <a:rPr lang="pt-BR" dirty="0"/>
              <a:t>i grzyby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44427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Krwawienia </a:t>
            </a:r>
            <a:r>
              <a:rPr lang="pl-PL" dirty="0" err="1" smtClean="0"/>
              <a:t>kontaktowe-</a:t>
            </a:r>
            <a:r>
              <a:rPr lang="pl-PL" dirty="0" err="1">
                <a:solidFill>
                  <a:schemeClr val="accent1"/>
                </a:solidFill>
              </a:rPr>
              <a:t>Polipy</a:t>
            </a:r>
            <a:r>
              <a:rPr lang="pl-PL" dirty="0">
                <a:solidFill>
                  <a:schemeClr val="accent1"/>
                </a:solidFill>
              </a:rPr>
              <a:t> szyjkowe i </a:t>
            </a:r>
            <a:r>
              <a:rPr lang="pl-PL" dirty="0" err="1">
                <a:solidFill>
                  <a:schemeClr val="accent1"/>
                </a:solidFill>
              </a:rPr>
              <a:t>endometrialne</a:t>
            </a:r>
            <a:r>
              <a:rPr lang="pl-PL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Polip szyjki macicy to </a:t>
            </a:r>
            <a:r>
              <a:rPr lang="pl-PL" dirty="0"/>
              <a:t>zazwyczaj zmiana łagodna przybierająca postać </a:t>
            </a:r>
            <a:r>
              <a:rPr lang="pl-PL" dirty="0" smtClean="0"/>
              <a:t>owalnego </a:t>
            </a:r>
            <a:r>
              <a:rPr lang="pl-PL" dirty="0"/>
              <a:t>tworu o różnej długości i podstawie, znajdującego się w kanale lub sterczącego z niego. </a:t>
            </a:r>
            <a:endParaRPr lang="pl-PL" dirty="0" smtClean="0"/>
          </a:p>
          <a:p>
            <a:r>
              <a:rPr lang="pl-PL" dirty="0" smtClean="0"/>
              <a:t>Jest </a:t>
            </a:r>
            <a:r>
              <a:rPr lang="pl-PL" dirty="0"/>
              <a:t>to przerost błony śluzowej kanału szyjki macicy z towarzyszącym odczynem zapalnym. </a:t>
            </a:r>
            <a:endParaRPr lang="pl-PL" dirty="0" smtClean="0"/>
          </a:p>
          <a:p>
            <a:r>
              <a:rPr lang="pl-PL" dirty="0" smtClean="0"/>
              <a:t>Czasami </a:t>
            </a:r>
            <a:r>
              <a:rPr lang="pl-PL" dirty="0"/>
              <a:t>polip stwierdzany w szyjce macicy może się okazać polipem </a:t>
            </a:r>
            <a:r>
              <a:rPr lang="pl-PL" dirty="0" err="1"/>
              <a:t>endometrialnym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0641789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Krwawienia </a:t>
            </a:r>
            <a:r>
              <a:rPr lang="pl-PL" dirty="0" smtClean="0"/>
              <a:t>kontaktowe- </a:t>
            </a:r>
            <a:r>
              <a:rPr lang="pl-PL" dirty="0" err="1" smtClean="0">
                <a:solidFill>
                  <a:schemeClr val="accent1"/>
                </a:solidFill>
              </a:rPr>
              <a:t>Endometrioza</a:t>
            </a:r>
            <a:r>
              <a:rPr lang="pl-PL" dirty="0" smtClean="0">
                <a:solidFill>
                  <a:schemeClr val="accent1"/>
                </a:solidFill>
              </a:rPr>
              <a:t> </a:t>
            </a:r>
            <a:endParaRPr lang="pl-PL" dirty="0">
              <a:solidFill>
                <a:schemeClr val="accent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Obecność </a:t>
            </a:r>
            <a:r>
              <a:rPr lang="pl-PL" dirty="0"/>
              <a:t>ognisk </a:t>
            </a:r>
            <a:r>
              <a:rPr lang="pl-PL" dirty="0" smtClean="0"/>
              <a:t>na </a:t>
            </a:r>
            <a:r>
              <a:rPr lang="pl-PL" dirty="0"/>
              <a:t>szyjce macicy lub w pochwie jest </a:t>
            </a:r>
            <a:r>
              <a:rPr lang="pl-PL" dirty="0" smtClean="0"/>
              <a:t>najczęściej </a:t>
            </a:r>
            <a:r>
              <a:rPr lang="pl-PL" dirty="0"/>
              <a:t>powikłaniem gojenia się ran po różnych operacjach i zabiegach w obrębie szyjki lub pochwy, </a:t>
            </a:r>
            <a:endParaRPr lang="pl-PL" dirty="0" smtClean="0"/>
          </a:p>
          <a:p>
            <a:r>
              <a:rPr lang="pl-PL" dirty="0" smtClean="0"/>
              <a:t>zwłaszcza </a:t>
            </a:r>
            <a:r>
              <a:rPr lang="pl-PL" dirty="0"/>
              <a:t>przeprowadzonych w źle </a:t>
            </a:r>
            <a:r>
              <a:rPr lang="pl-PL" dirty="0" smtClean="0"/>
              <a:t>dobranym </a:t>
            </a:r>
            <a:r>
              <a:rPr lang="pl-PL" dirty="0"/>
              <a:t>czasie w stosunku do miesiączki (elektrokoagulacja, krioterapia, laseroterapia, pobranie wycinków lub zabiegi LEEP/LOOP, </a:t>
            </a:r>
            <a:r>
              <a:rPr lang="pl-PL" dirty="0" smtClean="0"/>
              <a:t>wyłyżeczkowanie </a:t>
            </a:r>
            <a:r>
              <a:rPr lang="pl-PL" dirty="0"/>
              <a:t>kanału szyjki i jamy macicy, </a:t>
            </a:r>
            <a:r>
              <a:rPr lang="pl-PL" dirty="0" err="1"/>
              <a:t>elektrokonizacja</a:t>
            </a:r>
            <a:r>
              <a:rPr lang="pl-PL" dirty="0"/>
              <a:t>, operacje plastyczne pochwy i krocza). </a:t>
            </a:r>
            <a:endParaRPr lang="pl-PL" dirty="0" smtClean="0"/>
          </a:p>
          <a:p>
            <a:r>
              <a:rPr lang="pl-PL" dirty="0" smtClean="0"/>
              <a:t>Urazy </a:t>
            </a:r>
            <a:r>
              <a:rPr lang="pl-PL" dirty="0"/>
              <a:t>mechaniczne powodujące uszkodzenie nabłonka mogą przyczyniać się do otwarcia naczyń krwionośnych </a:t>
            </a:r>
          </a:p>
        </p:txBody>
      </p:sp>
    </p:spTree>
    <p:extLst>
      <p:ext uri="{BB962C8B-B14F-4D97-AF65-F5344CB8AC3E}">
        <p14:creationId xmlns:p14="http://schemas.microsoft.com/office/powerpoint/2010/main" val="322068679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Krwawienia kontaktowe- </a:t>
            </a:r>
            <a:r>
              <a:rPr lang="pl-PL" dirty="0" smtClean="0">
                <a:solidFill>
                  <a:schemeClr val="accent1"/>
                </a:solidFill>
              </a:rPr>
              <a:t>Nowotwory </a:t>
            </a:r>
            <a:r>
              <a:rPr lang="pl-PL" dirty="0">
                <a:solidFill>
                  <a:schemeClr val="accent1"/>
                </a:solidFill>
              </a:rPr>
              <a:t>szyjki macicy lub pochwy i stany przedrakowe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Rzadko </a:t>
            </a:r>
            <a:r>
              <a:rPr lang="pl-PL" dirty="0"/>
              <a:t>dają objawy </a:t>
            </a:r>
            <a:r>
              <a:rPr lang="pl-PL" dirty="0" smtClean="0"/>
              <a:t>kliniczne </a:t>
            </a:r>
            <a:r>
              <a:rPr lang="pl-PL" dirty="0"/>
              <a:t>we wczesnym stadium zaawansowania. </a:t>
            </a:r>
            <a:endParaRPr lang="pl-PL" dirty="0" smtClean="0"/>
          </a:p>
          <a:p>
            <a:r>
              <a:rPr lang="pl-PL" dirty="0"/>
              <a:t>P</a:t>
            </a:r>
            <a:r>
              <a:rPr lang="pl-PL" dirty="0" smtClean="0"/>
              <a:t>ojawiają </a:t>
            </a:r>
            <a:r>
              <a:rPr lang="pl-PL" dirty="0"/>
              <a:t>się zwykle w zaawansowanym procesie nowotworowym </a:t>
            </a:r>
            <a:r>
              <a:rPr lang="pl-PL" dirty="0" smtClean="0"/>
              <a:t>przebiegającym </a:t>
            </a:r>
            <a:r>
              <a:rPr lang="pl-PL" dirty="0"/>
              <a:t>z rozpadem guza. </a:t>
            </a:r>
            <a:endParaRPr lang="pl-PL" dirty="0" smtClean="0"/>
          </a:p>
          <a:p>
            <a:r>
              <a:rPr lang="pl-PL" dirty="0" smtClean="0"/>
              <a:t>Towarzyszą </a:t>
            </a:r>
            <a:r>
              <a:rPr lang="pl-PL" dirty="0"/>
              <a:t>im nieregularne plamienia i </a:t>
            </a:r>
            <a:r>
              <a:rPr lang="pl-PL" dirty="0" smtClean="0"/>
              <a:t>wodnisto</a:t>
            </a:r>
            <a:r>
              <a:rPr lang="pl-PL" dirty="0"/>
              <a:t>−krwiste upławy. </a:t>
            </a:r>
            <a:endParaRPr lang="pl-PL" dirty="0" smtClean="0"/>
          </a:p>
          <a:p>
            <a:r>
              <a:rPr lang="pl-PL" dirty="0" smtClean="0"/>
              <a:t>Nowotwory </a:t>
            </a:r>
            <a:r>
              <a:rPr lang="pl-PL" dirty="0"/>
              <a:t>pochwy występują bardzo rzadko (rak pochwy zwykle po 60. roku życia) i ich rozpoznanie jest możliwe dopiero po wykluczeniu raka szyjki macicy</a:t>
            </a:r>
          </a:p>
        </p:txBody>
      </p:sp>
    </p:spTree>
    <p:extLst>
      <p:ext uri="{BB962C8B-B14F-4D97-AF65-F5344CB8AC3E}">
        <p14:creationId xmlns:p14="http://schemas.microsoft.com/office/powerpoint/2010/main" val="403435742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Krwawienia kontaktowe- </a:t>
            </a:r>
            <a:r>
              <a:rPr lang="pl-PL" dirty="0" smtClean="0">
                <a:solidFill>
                  <a:schemeClr val="accent1"/>
                </a:solidFill>
              </a:rPr>
              <a:t>Urazy i wypadki </a:t>
            </a:r>
            <a:endParaRPr lang="pl-PL" dirty="0">
              <a:solidFill>
                <a:schemeClr val="accent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89212" y="2133600"/>
            <a:ext cx="8893040" cy="3777622"/>
          </a:xfrm>
        </p:spPr>
        <p:txBody>
          <a:bodyPr/>
          <a:lstStyle/>
          <a:p>
            <a:r>
              <a:rPr lang="pl-PL" dirty="0" smtClean="0"/>
              <a:t>Otarcia </a:t>
            </a:r>
            <a:r>
              <a:rPr lang="pl-PL" dirty="0"/>
              <a:t>tkanek narządu płciowego występujące u kobiet starszych przy istniejącym obniżaniu narządu płciowego mogą się objawiać obecnością krwawień. </a:t>
            </a:r>
            <a:endParaRPr lang="pl-PL" dirty="0" smtClean="0"/>
          </a:p>
          <a:p>
            <a:r>
              <a:rPr lang="pl-PL" dirty="0" smtClean="0"/>
              <a:t>Urazy </a:t>
            </a:r>
            <a:r>
              <a:rPr lang="pl-PL" dirty="0"/>
              <a:t>mechaniczne okolic płciowych w związku z wypadkami i bezpośrednim kontaktem z ostrymi końcówkami różnych przedmiotów mogą skutkować występowaniem krwawienia o różnym stopniu </a:t>
            </a:r>
            <a:r>
              <a:rPr lang="pl-PL" dirty="0" smtClean="0"/>
              <a:t>nasilenia</a:t>
            </a:r>
          </a:p>
          <a:p>
            <a:r>
              <a:rPr lang="pl-PL" dirty="0" smtClean="0"/>
              <a:t>Czasami </a:t>
            </a:r>
            <a:r>
              <a:rPr lang="pl-PL" dirty="0"/>
              <a:t>wymagają zaopatrzenia chirurgicznego i w okresie gojenia są przyczyną krwawień kontaktowych.</a:t>
            </a:r>
          </a:p>
        </p:txBody>
      </p:sp>
    </p:spTree>
    <p:extLst>
      <p:ext uri="{BB962C8B-B14F-4D97-AF65-F5344CB8AC3E}">
        <p14:creationId xmlns:p14="http://schemas.microsoft.com/office/powerpoint/2010/main" val="114921698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Krwawienia kontaktowe - </a:t>
            </a:r>
            <a:r>
              <a:rPr lang="pl-PL" dirty="0" err="1">
                <a:solidFill>
                  <a:schemeClr val="accent1"/>
                </a:solidFill>
              </a:rPr>
              <a:t>Atrofic</a:t>
            </a:r>
            <a:r>
              <a:rPr lang="pl-PL" dirty="0">
                <a:solidFill>
                  <a:schemeClr val="accent1"/>
                </a:solidFill>
              </a:rPr>
              <a:t> vaginitis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89212" y="2133600"/>
            <a:ext cx="8906102" cy="3836126"/>
          </a:xfrm>
        </p:spPr>
        <p:txBody>
          <a:bodyPr>
            <a:normAutofit lnSpcReduction="10000"/>
          </a:bodyPr>
          <a:lstStyle/>
          <a:p>
            <a:r>
              <a:rPr lang="pl-PL" dirty="0"/>
              <a:t>P</a:t>
            </a:r>
            <a:r>
              <a:rPr lang="pl-PL" dirty="0" smtClean="0"/>
              <a:t>owstaje </a:t>
            </a:r>
            <a:r>
              <a:rPr lang="pl-PL" dirty="0"/>
              <a:t>po menopauzie jako wynik niedoborów </a:t>
            </a:r>
            <a:r>
              <a:rPr lang="pl-PL" dirty="0" smtClean="0"/>
              <a:t>hormonalnych</a:t>
            </a:r>
            <a:r>
              <a:rPr lang="pl-PL" dirty="0"/>
              <a:t>, głównie estrogenowych, spowodowanych zanikaniem </a:t>
            </a:r>
            <a:r>
              <a:rPr lang="pl-PL" dirty="0" smtClean="0"/>
              <a:t>czynności </a:t>
            </a:r>
            <a:r>
              <a:rPr lang="pl-PL" dirty="0"/>
              <a:t>hormonalnej jajników i ma tendencję do nasilania się z </a:t>
            </a:r>
            <a:r>
              <a:rPr lang="pl-PL" dirty="0" smtClean="0"/>
              <a:t>czasem</a:t>
            </a:r>
            <a:endParaRPr lang="pl-PL" dirty="0"/>
          </a:p>
          <a:p>
            <a:r>
              <a:rPr lang="pl-PL" dirty="0"/>
              <a:t>Pochwa traci naturalne pofałdowanie, co jest wynikiem zmniejszenia prze− pływu krwi przez jej naczynia, zmniejsza się wydzielanie płynów </a:t>
            </a:r>
            <a:r>
              <a:rPr lang="pl-PL" dirty="0" smtClean="0"/>
              <a:t>pochwowych </a:t>
            </a:r>
            <a:r>
              <a:rPr lang="pl-PL" dirty="0"/>
              <a:t>i śluzu przez nabłonek gruczołowy szyjki </a:t>
            </a:r>
            <a:r>
              <a:rPr lang="pl-PL" dirty="0" smtClean="0"/>
              <a:t>macicy</a:t>
            </a:r>
          </a:p>
          <a:p>
            <a:r>
              <a:rPr lang="pl-PL" dirty="0" smtClean="0"/>
              <a:t>Nabłonek </a:t>
            </a:r>
            <a:r>
              <a:rPr lang="pl-PL" dirty="0"/>
              <a:t>pochwy i </a:t>
            </a:r>
            <a:r>
              <a:rPr lang="pl-PL" dirty="0" smtClean="0"/>
              <a:t>tarczy </a:t>
            </a:r>
            <a:r>
              <a:rPr lang="pl-PL" dirty="0"/>
              <a:t>staje się cienki i mało </a:t>
            </a:r>
            <a:r>
              <a:rPr lang="pl-PL" dirty="0" smtClean="0"/>
              <a:t>elastyczny</a:t>
            </a:r>
          </a:p>
          <a:p>
            <a:r>
              <a:rPr lang="pl-PL" dirty="0" smtClean="0"/>
              <a:t>Dochodzi do  </a:t>
            </a:r>
            <a:r>
              <a:rPr lang="pl-PL" dirty="0"/>
              <a:t>suchości pochwy, drobnych </a:t>
            </a:r>
            <a:r>
              <a:rPr lang="pl-PL" dirty="0" smtClean="0"/>
              <a:t>wybroczyn </a:t>
            </a:r>
            <a:r>
              <a:rPr lang="pl-PL" dirty="0"/>
              <a:t>w śluzówkach, </a:t>
            </a:r>
            <a:r>
              <a:rPr lang="pl-PL" dirty="0" smtClean="0"/>
              <a:t>zlepiania się ścian </a:t>
            </a:r>
            <a:r>
              <a:rPr lang="pl-PL" dirty="0"/>
              <a:t>pochwy, zwłaszcza w okolicy tylnego sklepienia, oraz dużej podatności na urazy. </a:t>
            </a:r>
            <a:endParaRPr lang="pl-PL" dirty="0" smtClean="0"/>
          </a:p>
          <a:p>
            <a:r>
              <a:rPr lang="pl-PL" dirty="0" smtClean="0"/>
              <a:t>Drobnym krwawieniom </a:t>
            </a:r>
            <a:r>
              <a:rPr lang="pl-PL" dirty="0"/>
              <a:t>pojawiającym się przy stosunkach zazwyczaj towarzyszą bolesność oraz świąd i pieczenie pochwy, bez ewidentnych cech </a:t>
            </a:r>
            <a:r>
              <a:rPr lang="pl-PL" dirty="0" smtClean="0"/>
              <a:t>zakażenia</a:t>
            </a:r>
            <a:endParaRPr lang="pl-PL" b="1" dirty="0" smtClean="0"/>
          </a:p>
        </p:txBody>
      </p:sp>
    </p:spTree>
    <p:extLst>
      <p:ext uri="{BB962C8B-B14F-4D97-AF65-F5344CB8AC3E}">
        <p14:creationId xmlns:p14="http://schemas.microsoft.com/office/powerpoint/2010/main" val="864480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Krwawienia młodocianych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89212" y="1634836"/>
            <a:ext cx="8915400" cy="4276386"/>
          </a:xfrm>
        </p:spPr>
        <p:txBody>
          <a:bodyPr>
            <a:normAutofit lnSpcReduction="10000"/>
          </a:bodyPr>
          <a:lstStyle/>
          <a:p>
            <a:r>
              <a:rPr lang="pl-PL" dirty="0"/>
              <a:t>Diagnostyka </a:t>
            </a:r>
            <a:r>
              <a:rPr lang="pl-PL" dirty="0" smtClean="0"/>
              <a:t>powinna </a:t>
            </a:r>
            <a:r>
              <a:rPr lang="pl-PL" dirty="0"/>
              <a:t>obejmować: </a:t>
            </a:r>
            <a:endParaRPr lang="pl-PL" dirty="0" smtClean="0"/>
          </a:p>
          <a:p>
            <a:r>
              <a:rPr lang="pl-PL" dirty="0" smtClean="0"/>
              <a:t>wywiad kliniczny</a:t>
            </a:r>
          </a:p>
          <a:p>
            <a:pPr lvl="1"/>
            <a:r>
              <a:rPr lang="pl-PL" dirty="0" smtClean="0"/>
              <a:t>wiek </a:t>
            </a:r>
            <a:r>
              <a:rPr lang="pl-PL" dirty="0"/>
              <a:t>menarche, </a:t>
            </a:r>
            <a:endParaRPr lang="pl-PL" dirty="0" smtClean="0"/>
          </a:p>
          <a:p>
            <a:pPr lvl="1"/>
            <a:r>
              <a:rPr lang="pl-PL" dirty="0" smtClean="0"/>
              <a:t>charakterystykę </a:t>
            </a:r>
            <a:r>
              <a:rPr lang="pl-PL" dirty="0"/>
              <a:t>cykli miesiączkowych i krwawień menstruacyjnych, </a:t>
            </a:r>
            <a:endParaRPr lang="pl-PL" dirty="0" smtClean="0"/>
          </a:p>
          <a:p>
            <a:pPr lvl="1"/>
            <a:r>
              <a:rPr lang="pl-PL" dirty="0" smtClean="0"/>
              <a:t>epizody </a:t>
            </a:r>
            <a:r>
              <a:rPr lang="pl-PL" dirty="0" err="1"/>
              <a:t>mlekotoku</a:t>
            </a:r>
            <a:r>
              <a:rPr lang="pl-PL" dirty="0"/>
              <a:t>, </a:t>
            </a:r>
            <a:endParaRPr lang="pl-PL" dirty="0" smtClean="0"/>
          </a:p>
          <a:p>
            <a:pPr lvl="1"/>
            <a:r>
              <a:rPr lang="pl-PL" dirty="0" smtClean="0"/>
              <a:t>czynniki </a:t>
            </a:r>
            <a:r>
              <a:rPr lang="pl-PL" dirty="0"/>
              <a:t>ryzyka infekcji </a:t>
            </a:r>
            <a:r>
              <a:rPr lang="pl-PL" dirty="0" smtClean="0"/>
              <a:t>przenoszonych </a:t>
            </a:r>
            <a:r>
              <a:rPr lang="pl-PL" dirty="0"/>
              <a:t>drogą płciową, </a:t>
            </a:r>
            <a:endParaRPr lang="pl-PL" dirty="0" smtClean="0"/>
          </a:p>
          <a:p>
            <a:pPr lvl="1"/>
            <a:r>
              <a:rPr lang="pl-PL" dirty="0" smtClean="0"/>
              <a:t>ewentualne </a:t>
            </a:r>
            <a:r>
              <a:rPr lang="pl-PL" dirty="0"/>
              <a:t>nadużycia seksualne </a:t>
            </a:r>
          </a:p>
          <a:p>
            <a:pPr lvl="1"/>
            <a:r>
              <a:rPr lang="pl-PL" dirty="0" smtClean="0"/>
              <a:t>wywiad chorobowy </a:t>
            </a:r>
            <a:r>
              <a:rPr lang="pl-PL" dirty="0"/>
              <a:t>i rodzinny</a:t>
            </a:r>
            <a:endParaRPr lang="pl-PL" dirty="0" smtClean="0"/>
          </a:p>
          <a:p>
            <a:r>
              <a:rPr lang="pl-PL" dirty="0" smtClean="0"/>
              <a:t>badanie </a:t>
            </a:r>
            <a:r>
              <a:rPr lang="pl-PL" dirty="0"/>
              <a:t>przedmiotowe, </a:t>
            </a:r>
            <a:endParaRPr lang="pl-PL" dirty="0" smtClean="0"/>
          </a:p>
          <a:p>
            <a:r>
              <a:rPr lang="pl-PL" dirty="0" smtClean="0"/>
              <a:t>podstawowe </a:t>
            </a:r>
            <a:r>
              <a:rPr lang="pl-PL" dirty="0"/>
              <a:t>badania laboratoryjne </a:t>
            </a:r>
            <a:r>
              <a:rPr lang="pl-PL" dirty="0" smtClean="0"/>
              <a:t>( test ciążowy, Gr i Rh, koagulologia, morfologia)</a:t>
            </a:r>
          </a:p>
          <a:p>
            <a:r>
              <a:rPr lang="pl-PL" dirty="0" smtClean="0"/>
              <a:t>Obrazowe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3030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Krwawienia kontaktowe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>
                <a:solidFill>
                  <a:schemeClr val="accent1"/>
                </a:solidFill>
              </a:rPr>
              <a:t>Diagnostyka obejmuje :</a:t>
            </a:r>
          </a:p>
          <a:p>
            <a:r>
              <a:rPr lang="pl-PL" dirty="0" smtClean="0"/>
              <a:t>Wywiad lekarski </a:t>
            </a:r>
          </a:p>
          <a:p>
            <a:r>
              <a:rPr lang="pl-PL" dirty="0" smtClean="0"/>
              <a:t>Badanie ginekologiczne</a:t>
            </a:r>
          </a:p>
          <a:p>
            <a:r>
              <a:rPr lang="pl-PL" dirty="0" smtClean="0"/>
              <a:t>Badanie cytologiczne</a:t>
            </a:r>
          </a:p>
          <a:p>
            <a:r>
              <a:rPr lang="pl-PL" dirty="0" err="1"/>
              <a:t>K</a:t>
            </a:r>
            <a:r>
              <a:rPr lang="pl-PL" dirty="0" err="1" smtClean="0"/>
              <a:t>olposkopię</a:t>
            </a:r>
            <a:r>
              <a:rPr lang="pl-PL" dirty="0" smtClean="0"/>
              <a:t>  </a:t>
            </a:r>
          </a:p>
          <a:p>
            <a:r>
              <a:rPr lang="pl-PL" dirty="0"/>
              <a:t>P</a:t>
            </a:r>
            <a:r>
              <a:rPr lang="pl-PL" dirty="0" smtClean="0"/>
              <a:t>obranie </a:t>
            </a:r>
            <a:r>
              <a:rPr lang="pl-PL" dirty="0"/>
              <a:t>wycinków z tarczy części pochwowej </a:t>
            </a:r>
            <a:endParaRPr lang="pl-PL" dirty="0" smtClean="0"/>
          </a:p>
          <a:p>
            <a:r>
              <a:rPr lang="pl-PL" dirty="0" smtClean="0"/>
              <a:t>Badania mikrobiologiczne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7126085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Krwawienia kontaktowe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724400"/>
          </a:xfrm>
        </p:spPr>
        <p:txBody>
          <a:bodyPr>
            <a:normAutofit fontScale="92500" lnSpcReduction="10000"/>
          </a:bodyPr>
          <a:lstStyle/>
          <a:p>
            <a:r>
              <a:rPr lang="pl-PL" dirty="0" err="1">
                <a:solidFill>
                  <a:schemeClr val="accent1"/>
                </a:solidFill>
              </a:rPr>
              <a:t>Kolposkopia</a:t>
            </a:r>
            <a:r>
              <a:rPr lang="pl-PL" dirty="0"/>
              <a:t> </a:t>
            </a:r>
            <a:endParaRPr lang="pl-PL" dirty="0" smtClean="0"/>
          </a:p>
          <a:p>
            <a:r>
              <a:rPr lang="pl-PL" dirty="0" smtClean="0"/>
              <a:t>jest </a:t>
            </a:r>
            <a:r>
              <a:rPr lang="pl-PL" dirty="0"/>
              <a:t>badaniem umożliwiającym ocenę pochwy i tarczy części pochwowej w powiększeniu do 40–50 razy, co pozwala na rozpoznanie </a:t>
            </a:r>
            <a:r>
              <a:rPr lang="pl-PL" dirty="0" smtClean="0"/>
              <a:t>obszarów </a:t>
            </a:r>
            <a:r>
              <a:rPr lang="pl-PL" dirty="0"/>
              <a:t>podejrzanych onkologicznie. </a:t>
            </a:r>
            <a:endParaRPr lang="pl-PL" dirty="0" smtClean="0"/>
          </a:p>
          <a:p>
            <a:r>
              <a:rPr lang="pl-PL" dirty="0" smtClean="0"/>
              <a:t>Obejmuje </a:t>
            </a:r>
            <a:r>
              <a:rPr lang="pl-PL" dirty="0"/>
              <a:t>ona wykonanie próby z 3−</a:t>
            </a:r>
            <a:r>
              <a:rPr lang="pl-PL" dirty="0" smtClean="0"/>
              <a:t>procentowym </a:t>
            </a:r>
            <a:r>
              <a:rPr lang="pl-PL" dirty="0"/>
              <a:t>kwasem octowym, próby z płynem </a:t>
            </a:r>
            <a:r>
              <a:rPr lang="pl-PL" dirty="0" err="1"/>
              <a:t>Lugola</a:t>
            </a:r>
            <a:r>
              <a:rPr lang="pl-PL" dirty="0"/>
              <a:t> oraz pobranie materiału do badania histopatologicznego z miejsc o podejrzanym wyglądzie</a:t>
            </a:r>
            <a:r>
              <a:rPr lang="pl-PL" dirty="0" smtClean="0"/>
              <a:t>.</a:t>
            </a:r>
          </a:p>
          <a:p>
            <a:r>
              <a:rPr lang="pl-PL" dirty="0" smtClean="0"/>
              <a:t>Czułość </a:t>
            </a:r>
            <a:r>
              <a:rPr lang="pl-PL" dirty="0"/>
              <a:t>badania </a:t>
            </a:r>
            <a:r>
              <a:rPr lang="pl-PL" dirty="0" err="1"/>
              <a:t>kolposkopowego</a:t>
            </a:r>
            <a:r>
              <a:rPr lang="pl-PL" dirty="0"/>
              <a:t> wzrasta wraz z liczbą i wielkością pobranych </a:t>
            </a:r>
            <a:r>
              <a:rPr lang="pl-PL" dirty="0" smtClean="0"/>
              <a:t>wycinków</a:t>
            </a:r>
            <a:r>
              <a:rPr lang="pl-PL" dirty="0"/>
              <a:t>. </a:t>
            </a:r>
            <a:endParaRPr lang="pl-PL" dirty="0" smtClean="0"/>
          </a:p>
          <a:p>
            <a:r>
              <a:rPr lang="pl-PL" dirty="0" smtClean="0"/>
              <a:t>Wyłyżeczkowanie </a:t>
            </a:r>
            <a:r>
              <a:rPr lang="pl-PL" dirty="0"/>
              <a:t>kanału szyjki powinno się wykonać w </a:t>
            </a:r>
            <a:r>
              <a:rPr lang="pl-PL" dirty="0" smtClean="0"/>
              <a:t>razie niesatysfakcjonującej </a:t>
            </a:r>
            <a:r>
              <a:rPr lang="pl-PL" dirty="0" err="1"/>
              <a:t>kolposkopii</a:t>
            </a:r>
            <a:r>
              <a:rPr lang="pl-PL" dirty="0"/>
              <a:t> lub braku zmian na tarczy części pochwowej przy nieprawidłowej cytologii. </a:t>
            </a:r>
            <a:endParaRPr lang="pl-PL" dirty="0" smtClean="0"/>
          </a:p>
          <a:p>
            <a:r>
              <a:rPr lang="pl-PL" dirty="0" smtClean="0"/>
              <a:t>W </a:t>
            </a:r>
            <a:r>
              <a:rPr lang="pl-PL" dirty="0"/>
              <a:t>niektórych sytuacjach (obecność zmian </a:t>
            </a:r>
            <a:r>
              <a:rPr lang="pl-PL" dirty="0" smtClean="0"/>
              <a:t>podejrzanych </a:t>
            </a:r>
            <a:r>
              <a:rPr lang="pl-PL" dirty="0"/>
              <a:t>przechodzących do kanału szyjki) można odstąpić od pobierania wycinków z tarczy części pochwowej na rzecz bezpośredniego </a:t>
            </a:r>
            <a:r>
              <a:rPr lang="pl-PL" dirty="0" smtClean="0"/>
              <a:t>wycięcia diagnostyczno</a:t>
            </a:r>
            <a:r>
              <a:rPr lang="pl-PL" dirty="0"/>
              <a:t>−terapeutycznego zmiany szyjki</a:t>
            </a:r>
          </a:p>
        </p:txBody>
      </p:sp>
    </p:spTree>
    <p:extLst>
      <p:ext uri="{BB962C8B-B14F-4D97-AF65-F5344CB8AC3E}">
        <p14:creationId xmlns:p14="http://schemas.microsoft.com/office/powerpoint/2010/main" val="246528110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Krwawienia kontaktowe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solidFill>
                  <a:schemeClr val="accent1"/>
                </a:solidFill>
              </a:rPr>
              <a:t>Badanie histopatologiczne </a:t>
            </a:r>
            <a:endParaRPr lang="pl-PL" dirty="0" smtClean="0">
              <a:solidFill>
                <a:schemeClr val="accent1"/>
              </a:solidFill>
            </a:endParaRPr>
          </a:p>
          <a:p>
            <a:endParaRPr lang="pl-PL" dirty="0" smtClean="0"/>
          </a:p>
          <a:p>
            <a:r>
              <a:rPr lang="pl-PL" dirty="0" smtClean="0"/>
              <a:t>zawsze </a:t>
            </a:r>
            <a:r>
              <a:rPr lang="pl-PL" dirty="0"/>
              <a:t>wykonuje się przy nieprawidłowych wynikach badania </a:t>
            </a:r>
            <a:r>
              <a:rPr lang="pl-PL" dirty="0" smtClean="0"/>
              <a:t>cytologicznego </a:t>
            </a:r>
            <a:r>
              <a:rPr lang="pl-PL" dirty="0"/>
              <a:t>i/lub </a:t>
            </a:r>
            <a:r>
              <a:rPr lang="pl-PL" dirty="0" err="1" smtClean="0"/>
              <a:t>kolposkopowego</a:t>
            </a: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r>
              <a:rPr lang="pl-PL" dirty="0" smtClean="0"/>
              <a:t>Należy </a:t>
            </a:r>
            <a:r>
              <a:rPr lang="pl-PL" dirty="0"/>
              <a:t>rozważyć </a:t>
            </a:r>
            <a:r>
              <a:rPr lang="pl-PL" dirty="0" smtClean="0"/>
              <a:t>także </a:t>
            </a:r>
            <a:r>
              <a:rPr lang="pl-PL" dirty="0"/>
              <a:t>wtedy, gdy nie udało się zidentyfikować czynnika etiologicznego 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50061978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Krwawienia </a:t>
            </a:r>
            <a:r>
              <a:rPr lang="pl-PL" dirty="0" smtClean="0"/>
              <a:t>kontaktowe- </a:t>
            </a:r>
            <a:r>
              <a:rPr lang="pl-PL" dirty="0" smtClean="0">
                <a:solidFill>
                  <a:schemeClr val="accent1"/>
                </a:solidFill>
              </a:rPr>
              <a:t>Podsumowanie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Przyczyną </a:t>
            </a:r>
            <a:r>
              <a:rPr lang="pl-PL" dirty="0"/>
              <a:t>są najczęściej zmiany </a:t>
            </a:r>
            <a:r>
              <a:rPr lang="pl-PL" dirty="0" smtClean="0"/>
              <a:t>łagodne</a:t>
            </a:r>
          </a:p>
          <a:p>
            <a:r>
              <a:rPr lang="pl-PL" dirty="0" smtClean="0"/>
              <a:t>U wszystkich </a:t>
            </a:r>
            <a:r>
              <a:rPr lang="pl-PL" dirty="0"/>
              <a:t>pacjentek zgłaszających te dolegliwości należy </a:t>
            </a:r>
            <a:r>
              <a:rPr lang="pl-PL" dirty="0" smtClean="0"/>
              <a:t>przeprowadzić </a:t>
            </a:r>
            <a:r>
              <a:rPr lang="pl-PL" dirty="0"/>
              <a:t>diagnostykę w kierunku nowotworów szyjki </a:t>
            </a:r>
            <a:r>
              <a:rPr lang="pl-PL" dirty="0" smtClean="0"/>
              <a:t>macicy </a:t>
            </a:r>
          </a:p>
          <a:p>
            <a:r>
              <a:rPr lang="pl-PL" dirty="0" smtClean="0"/>
              <a:t>Wszelkie zabiegi </a:t>
            </a:r>
            <a:r>
              <a:rPr lang="pl-PL" dirty="0"/>
              <a:t>związane z urazem w obrębie dolnego odcinka dróg płciowych </a:t>
            </a:r>
            <a:r>
              <a:rPr lang="pl-PL" dirty="0" smtClean="0"/>
              <a:t>powinno </a:t>
            </a:r>
            <a:r>
              <a:rPr lang="pl-PL" dirty="0"/>
              <a:t>się wykonywać w czasie </a:t>
            </a:r>
            <a:r>
              <a:rPr lang="pl-PL" dirty="0" err="1"/>
              <a:t>pomiesiączkowym</a:t>
            </a:r>
            <a:r>
              <a:rPr lang="pl-PL" dirty="0"/>
              <a:t> w celu zmniejszenia ryzyka rozwoju </a:t>
            </a:r>
            <a:r>
              <a:rPr lang="pl-PL" dirty="0" err="1" smtClean="0"/>
              <a:t>endometriozy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4545335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915" y="3014613"/>
            <a:ext cx="8911687" cy="1280890"/>
          </a:xfrm>
        </p:spPr>
        <p:txBody>
          <a:bodyPr/>
          <a:lstStyle/>
          <a:p>
            <a:r>
              <a:rPr lang="pl-PL" dirty="0">
                <a:solidFill>
                  <a:schemeClr val="accent1"/>
                </a:solidFill>
              </a:rPr>
              <a:t>Krwawienia w okresie menopauzalnym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838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Krwawienia w okresie menopauzalnym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Okres menopauzalny jest naturalnym etapem w życiu kobiety </a:t>
            </a:r>
            <a:r>
              <a:rPr lang="pl-PL" dirty="0" smtClean="0"/>
              <a:t>poprzedzonym </a:t>
            </a:r>
            <a:r>
              <a:rPr lang="pl-PL" dirty="0"/>
              <a:t>wieloletnim procesem od aktywności rozrodczej do początków </a:t>
            </a:r>
            <a:r>
              <a:rPr lang="pl-PL" dirty="0" smtClean="0"/>
              <a:t>starzenia </a:t>
            </a:r>
            <a:r>
              <a:rPr lang="pl-PL" dirty="0"/>
              <a:t>się, w którym następuje stopniowe wygaszanie czynności </a:t>
            </a:r>
            <a:r>
              <a:rPr lang="pl-PL" dirty="0" smtClean="0"/>
              <a:t>hormonalnej </a:t>
            </a:r>
            <a:r>
              <a:rPr lang="pl-PL" dirty="0"/>
              <a:t>jajników i ostatnia miesiączka</a:t>
            </a:r>
            <a:r>
              <a:rPr lang="pl-PL" dirty="0" smtClean="0"/>
              <a:t>.</a:t>
            </a:r>
          </a:p>
          <a:p>
            <a:r>
              <a:rPr lang="pl-PL" dirty="0" smtClean="0"/>
              <a:t>Okres </a:t>
            </a:r>
            <a:r>
              <a:rPr lang="pl-PL" dirty="0"/>
              <a:t>ten obejmuje zazwyczaj 10 </a:t>
            </a:r>
            <a:r>
              <a:rPr lang="pl-PL" dirty="0" smtClean="0"/>
              <a:t>lat</a:t>
            </a:r>
          </a:p>
          <a:p>
            <a:r>
              <a:rPr lang="pl-PL" dirty="0" smtClean="0"/>
              <a:t>Występuje </a:t>
            </a:r>
            <a:r>
              <a:rPr lang="pl-PL" dirty="0"/>
              <a:t>najczęściej u kobiet między 44. a 56. rokiem życia. </a:t>
            </a:r>
          </a:p>
        </p:txBody>
      </p:sp>
    </p:spTree>
    <p:extLst>
      <p:ext uri="{BB962C8B-B14F-4D97-AF65-F5344CB8AC3E}">
        <p14:creationId xmlns:p14="http://schemas.microsoft.com/office/powerpoint/2010/main" val="74813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Krwawienia w okresie menopauzalnym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>
                <a:solidFill>
                  <a:schemeClr val="accent1"/>
                </a:solidFill>
              </a:rPr>
              <a:t>Najczęstsze  przyczyny:  </a:t>
            </a:r>
          </a:p>
          <a:p>
            <a:r>
              <a:rPr lang="pl-PL" dirty="0" smtClean="0"/>
              <a:t>zmiany hormonalne</a:t>
            </a:r>
          </a:p>
          <a:p>
            <a:r>
              <a:rPr lang="pl-PL" dirty="0" smtClean="0"/>
              <a:t>polipy </a:t>
            </a:r>
            <a:r>
              <a:rPr lang="pl-PL" dirty="0" err="1" smtClean="0"/>
              <a:t>endometrialne</a:t>
            </a:r>
            <a:r>
              <a:rPr lang="pl-PL" dirty="0" smtClean="0"/>
              <a:t> </a:t>
            </a:r>
            <a:r>
              <a:rPr lang="pl-PL" dirty="0"/>
              <a:t>i polipy szyjki macicy, </a:t>
            </a:r>
            <a:endParaRPr lang="pl-PL" dirty="0" smtClean="0"/>
          </a:p>
          <a:p>
            <a:r>
              <a:rPr lang="pl-PL" dirty="0" smtClean="0"/>
              <a:t>zapalenia </a:t>
            </a:r>
            <a:r>
              <a:rPr lang="pl-PL" dirty="0"/>
              <a:t>w obrębie narządu płciowego, </a:t>
            </a:r>
            <a:endParaRPr lang="pl-PL" dirty="0" smtClean="0"/>
          </a:p>
          <a:p>
            <a:r>
              <a:rPr lang="pl-PL" dirty="0" err="1" smtClean="0"/>
              <a:t>endometrioza</a:t>
            </a:r>
            <a:r>
              <a:rPr lang="pl-PL" dirty="0"/>
              <a:t>, </a:t>
            </a:r>
            <a:endParaRPr lang="pl-PL" dirty="0" smtClean="0"/>
          </a:p>
          <a:p>
            <a:r>
              <a:rPr lang="pl-PL" dirty="0" smtClean="0"/>
              <a:t>mięśniaki </a:t>
            </a:r>
            <a:endParaRPr lang="pl-PL" dirty="0"/>
          </a:p>
          <a:p>
            <a:r>
              <a:rPr lang="pl-PL" dirty="0" smtClean="0"/>
              <a:t>nowotwory </a:t>
            </a:r>
            <a:r>
              <a:rPr lang="pl-PL" dirty="0"/>
              <a:t>złośliwe narządu płciowego</a:t>
            </a:r>
          </a:p>
        </p:txBody>
      </p:sp>
    </p:spTree>
    <p:extLst>
      <p:ext uri="{BB962C8B-B14F-4D97-AF65-F5344CB8AC3E}">
        <p14:creationId xmlns:p14="http://schemas.microsoft.com/office/powerpoint/2010/main" val="287548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Krwawienia w okresie </a:t>
            </a:r>
            <a:r>
              <a:rPr lang="pl-PL" dirty="0" smtClean="0"/>
              <a:t>menopauzalnym -</a:t>
            </a:r>
            <a:r>
              <a:rPr lang="pl-PL" dirty="0" smtClean="0">
                <a:solidFill>
                  <a:schemeClr val="accent1"/>
                </a:solidFill>
              </a:rPr>
              <a:t>Zmiany </a:t>
            </a:r>
            <a:r>
              <a:rPr lang="pl-PL" dirty="0">
                <a:solidFill>
                  <a:schemeClr val="accent1"/>
                </a:solidFill>
              </a:rPr>
              <a:t>hormonalne</a:t>
            </a:r>
            <a:br>
              <a:rPr lang="pl-PL" dirty="0">
                <a:solidFill>
                  <a:schemeClr val="accent1"/>
                </a:solidFill>
              </a:rPr>
            </a:br>
            <a:endParaRPr lang="pl-PL" dirty="0">
              <a:solidFill>
                <a:schemeClr val="accent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Objawy zbliżającej się menopauzy zaczynają się średnio około 47. roku życia i trwają około 4 lat. </a:t>
            </a:r>
            <a:endParaRPr lang="pl-PL" dirty="0" smtClean="0"/>
          </a:p>
          <a:p>
            <a:r>
              <a:rPr lang="pl-PL" dirty="0" smtClean="0"/>
              <a:t>W </a:t>
            </a:r>
            <a:r>
              <a:rPr lang="pl-PL" dirty="0"/>
              <a:t>pierwszych latach </a:t>
            </a:r>
            <a:r>
              <a:rPr lang="pl-PL" dirty="0" err="1"/>
              <a:t>premenopauzy</a:t>
            </a:r>
            <a:r>
              <a:rPr lang="pl-PL" dirty="0"/>
              <a:t>, między okresem pełnej płodności a menopauzą, kobieta najczęściej nie </a:t>
            </a:r>
            <a:r>
              <a:rPr lang="pl-PL" dirty="0" smtClean="0"/>
              <a:t>odczuwa </a:t>
            </a:r>
            <a:r>
              <a:rPr lang="pl-PL" dirty="0"/>
              <a:t>żadnych zaburzeń hormonalnych, </a:t>
            </a:r>
            <a:endParaRPr lang="pl-PL" dirty="0" smtClean="0"/>
          </a:p>
          <a:p>
            <a:r>
              <a:rPr lang="pl-PL" dirty="0"/>
              <a:t>P</a:t>
            </a:r>
            <a:r>
              <a:rPr lang="pl-PL" dirty="0" smtClean="0"/>
              <a:t>odczas </a:t>
            </a:r>
            <a:r>
              <a:rPr lang="pl-PL" dirty="0"/>
              <a:t>badań stwierdza się podwyższone stężenie gonadotropin przysadkowych. </a:t>
            </a:r>
            <a:endParaRPr lang="pl-PL" dirty="0" smtClean="0"/>
          </a:p>
          <a:p>
            <a:r>
              <a:rPr lang="pl-PL" dirty="0" smtClean="0"/>
              <a:t>W </a:t>
            </a:r>
            <a:r>
              <a:rPr lang="pl-PL" dirty="0"/>
              <a:t>miarę </a:t>
            </a:r>
            <a:r>
              <a:rPr lang="pl-PL" dirty="0" smtClean="0"/>
              <a:t>zaawan</a:t>
            </a:r>
            <a:r>
              <a:rPr lang="pl-PL" dirty="0"/>
              <a:t>s</a:t>
            </a:r>
            <a:r>
              <a:rPr lang="pl-PL" dirty="0" smtClean="0"/>
              <a:t>owania </a:t>
            </a:r>
            <a:r>
              <a:rPr lang="pl-PL" dirty="0"/>
              <a:t>wieku coraz częściej pojawiają się cykle bezowulacyjne i </a:t>
            </a:r>
            <a:r>
              <a:rPr lang="pl-PL" dirty="0" smtClean="0"/>
              <a:t>występuje </a:t>
            </a:r>
            <a:r>
              <a:rPr lang="pl-PL" dirty="0"/>
              <a:t>względny lub bezwzględny </a:t>
            </a:r>
            <a:r>
              <a:rPr lang="pl-PL" dirty="0" err="1"/>
              <a:t>hiperestrogenizm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0992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Krwawienia w okresie menopauzalnym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Jedynymi </a:t>
            </a:r>
            <a:r>
              <a:rPr lang="pl-PL" dirty="0" smtClean="0"/>
              <a:t>namacalnymi </a:t>
            </a:r>
            <a:r>
              <a:rPr lang="pl-PL" dirty="0"/>
              <a:t>dowodami zmian w organizmie mogą być zaburzenia rytmu </a:t>
            </a:r>
            <a:r>
              <a:rPr lang="pl-PL" dirty="0" smtClean="0"/>
              <a:t>miesiączkowania </a:t>
            </a:r>
            <a:r>
              <a:rPr lang="pl-PL" dirty="0"/>
              <a:t>i czasu trwania miesiączek w postaci rzadkich lub </a:t>
            </a:r>
            <a:r>
              <a:rPr lang="pl-PL" dirty="0" smtClean="0"/>
              <a:t>nieregularnych </a:t>
            </a:r>
            <a:r>
              <a:rPr lang="pl-PL" dirty="0"/>
              <a:t>krwawień o różnym czasie trwania, od kilku dni do kilku tygodni, i różnym stopniu nasilenia. </a:t>
            </a:r>
            <a:endParaRPr lang="pl-PL" dirty="0" smtClean="0"/>
          </a:p>
          <a:p>
            <a:r>
              <a:rPr lang="pl-PL" dirty="0" smtClean="0"/>
              <a:t>Brak </a:t>
            </a:r>
            <a:r>
              <a:rPr lang="pl-PL" dirty="0"/>
              <a:t>zrównoważonego działania estrogenów może prowadzić do nadmiernej proliferacji endometrium i rozrostów błony śluzowej macicy (</a:t>
            </a:r>
            <a:r>
              <a:rPr lang="pl-PL" dirty="0" err="1"/>
              <a:t>hyperplasia</a:t>
            </a:r>
            <a:r>
              <a:rPr lang="pl-PL" dirty="0"/>
              <a:t> </a:t>
            </a:r>
            <a:r>
              <a:rPr lang="pl-PL" dirty="0" err="1"/>
              <a:t>endometrialis</a:t>
            </a:r>
            <a:r>
              <a:rPr lang="pl-PL" dirty="0"/>
              <a:t>), powstawania polipów </a:t>
            </a:r>
            <a:r>
              <a:rPr lang="pl-PL" dirty="0" err="1"/>
              <a:t>endometrialnych</a:t>
            </a:r>
            <a:r>
              <a:rPr lang="pl-PL" dirty="0"/>
              <a:t> i rozwoju mięśniaków macicy.</a:t>
            </a:r>
          </a:p>
        </p:txBody>
      </p:sp>
    </p:spTree>
    <p:extLst>
      <p:ext uri="{BB962C8B-B14F-4D97-AF65-F5344CB8AC3E}">
        <p14:creationId xmlns:p14="http://schemas.microsoft.com/office/powerpoint/2010/main" val="353753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Krwawienia w okresie </a:t>
            </a:r>
            <a:r>
              <a:rPr lang="pl-PL" dirty="0" smtClean="0"/>
              <a:t>menopauzalnym </a:t>
            </a:r>
            <a:r>
              <a:rPr lang="pl-PL" dirty="0" smtClean="0">
                <a:solidFill>
                  <a:schemeClr val="accent1"/>
                </a:solidFill>
              </a:rPr>
              <a:t>Rozrosty </a:t>
            </a:r>
            <a:r>
              <a:rPr lang="pl-PL" dirty="0" err="1">
                <a:solidFill>
                  <a:schemeClr val="accent1"/>
                </a:solidFill>
              </a:rPr>
              <a:t>endometrialne</a:t>
            </a:r>
            <a:r>
              <a:rPr lang="pl-PL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są </a:t>
            </a:r>
            <a:r>
              <a:rPr lang="pl-PL" dirty="0"/>
              <a:t>jedną z najczęstszych przyczyn nieprawidłowych krwawień w tym </a:t>
            </a:r>
            <a:r>
              <a:rPr lang="pl-PL" dirty="0" smtClean="0"/>
              <a:t>okresie</a:t>
            </a:r>
            <a:r>
              <a:rPr lang="pl-PL" dirty="0"/>
              <a:t>. </a:t>
            </a:r>
            <a:endParaRPr lang="pl-PL" dirty="0" smtClean="0"/>
          </a:p>
          <a:p>
            <a:r>
              <a:rPr lang="pl-PL" dirty="0" smtClean="0"/>
              <a:t>Rozpoznaje </a:t>
            </a:r>
            <a:r>
              <a:rPr lang="pl-PL" dirty="0"/>
              <a:t>się je u około 10% kobiet poddawanych weryfikacji </a:t>
            </a:r>
            <a:r>
              <a:rPr lang="pl-PL" dirty="0" smtClean="0"/>
              <a:t>histopatologicznej </a:t>
            </a:r>
            <a:r>
              <a:rPr lang="pl-PL" dirty="0"/>
              <a:t>z powodu nieprawidłowych krwawień w okresie </a:t>
            </a:r>
            <a:r>
              <a:rPr lang="pl-PL" dirty="0" smtClean="0"/>
              <a:t>menopauzalnym</a:t>
            </a:r>
          </a:p>
          <a:p>
            <a:r>
              <a:rPr lang="pl-PL" dirty="0" smtClean="0"/>
              <a:t>Patologia </a:t>
            </a:r>
            <a:r>
              <a:rPr lang="pl-PL" dirty="0"/>
              <a:t>ta wynika z zaburzenia stosunku tkanki gruczołowej do tkanki podścieliska endometrium, polegającym na zwiększeniu ilości </a:t>
            </a:r>
            <a:r>
              <a:rPr lang="pl-PL" dirty="0" smtClean="0"/>
              <a:t>tkanki </a:t>
            </a:r>
            <a:r>
              <a:rPr lang="pl-PL" dirty="0"/>
              <a:t>gruczołowej. </a:t>
            </a:r>
            <a:endParaRPr lang="pl-PL" dirty="0" smtClean="0"/>
          </a:p>
          <a:p>
            <a:r>
              <a:rPr lang="pl-PL" dirty="0" smtClean="0"/>
              <a:t>Przyczyną </a:t>
            </a:r>
            <a:r>
              <a:rPr lang="pl-PL" dirty="0"/>
              <a:t>powstania rozrostów jest nadmierna </a:t>
            </a:r>
            <a:r>
              <a:rPr lang="pl-PL" dirty="0" smtClean="0"/>
              <a:t>stymulacja </a:t>
            </a:r>
            <a:r>
              <a:rPr lang="pl-PL" dirty="0"/>
              <a:t>estrogenami błony śluzowej macicy prowadząca do zwiększonej </a:t>
            </a:r>
            <a:r>
              <a:rPr lang="pl-PL" dirty="0" smtClean="0"/>
              <a:t>aktywności </a:t>
            </a:r>
            <a:r>
              <a:rPr lang="pl-PL" dirty="0"/>
              <a:t>mitotycznej i niekontrolowanego rozrostu cew gruczołowych.</a:t>
            </a:r>
          </a:p>
        </p:txBody>
      </p:sp>
    </p:spTree>
    <p:extLst>
      <p:ext uri="{BB962C8B-B14F-4D97-AF65-F5344CB8AC3E}">
        <p14:creationId xmlns:p14="http://schemas.microsoft.com/office/powerpoint/2010/main" val="271044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Krwawienia młodocianych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Schemat </a:t>
            </a:r>
            <a:r>
              <a:rPr lang="pl-PL" dirty="0"/>
              <a:t>leczenia </a:t>
            </a:r>
            <a:r>
              <a:rPr lang="pl-PL" dirty="0" smtClean="0"/>
              <a:t>jest </a:t>
            </a:r>
            <a:r>
              <a:rPr lang="pl-PL" dirty="0"/>
              <a:t>uzależniony </a:t>
            </a:r>
            <a:r>
              <a:rPr lang="pl-PL" dirty="0" smtClean="0"/>
              <a:t>od:</a:t>
            </a:r>
          </a:p>
          <a:p>
            <a:r>
              <a:rPr lang="pl-PL" dirty="0" smtClean="0"/>
              <a:t> </a:t>
            </a:r>
            <a:r>
              <a:rPr lang="pl-PL" dirty="0"/>
              <a:t>stopnia ich nasilenia, </a:t>
            </a:r>
            <a:endParaRPr lang="pl-PL" dirty="0" smtClean="0"/>
          </a:p>
          <a:p>
            <a:r>
              <a:rPr lang="pl-PL" dirty="0" smtClean="0"/>
              <a:t>wieku </a:t>
            </a:r>
            <a:r>
              <a:rPr lang="pl-PL" dirty="0"/>
              <a:t>dziewczynki </a:t>
            </a:r>
          </a:p>
          <a:p>
            <a:r>
              <a:rPr lang="pl-PL" dirty="0" smtClean="0"/>
              <a:t>dojrzałości </a:t>
            </a:r>
            <a:r>
              <a:rPr lang="pl-PL" dirty="0"/>
              <a:t>układu podwzgórze–przysadka– –jajnik. </a:t>
            </a: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dirty="0" smtClean="0">
                <a:solidFill>
                  <a:schemeClr val="accent1"/>
                </a:solidFill>
              </a:rPr>
              <a:t>Podstawowym </a:t>
            </a:r>
            <a:r>
              <a:rPr lang="pl-PL" dirty="0">
                <a:solidFill>
                  <a:schemeClr val="accent1"/>
                </a:solidFill>
              </a:rPr>
              <a:t>założeniem leczenia hormonalnego </a:t>
            </a:r>
            <a:r>
              <a:rPr lang="pl-PL" dirty="0" smtClean="0">
                <a:solidFill>
                  <a:schemeClr val="accent1"/>
                </a:solidFill>
              </a:rPr>
              <a:t>jest </a:t>
            </a:r>
            <a:r>
              <a:rPr lang="pl-PL" dirty="0">
                <a:solidFill>
                  <a:schemeClr val="accent1"/>
                </a:solidFill>
              </a:rPr>
              <a:t>suplementacja estrogenów w celu pobudzenia proliferacji </a:t>
            </a:r>
            <a:r>
              <a:rPr lang="pl-PL" dirty="0" smtClean="0">
                <a:solidFill>
                  <a:schemeClr val="accent1"/>
                </a:solidFill>
              </a:rPr>
              <a:t>atroficznego </a:t>
            </a:r>
            <a:r>
              <a:rPr lang="pl-PL" dirty="0">
                <a:solidFill>
                  <a:schemeClr val="accent1"/>
                </a:solidFill>
              </a:rPr>
              <a:t>endometrium i </a:t>
            </a:r>
            <a:r>
              <a:rPr lang="pl-PL" dirty="0" err="1">
                <a:solidFill>
                  <a:schemeClr val="accent1"/>
                </a:solidFill>
              </a:rPr>
              <a:t>progestagenów</a:t>
            </a:r>
            <a:r>
              <a:rPr lang="pl-PL" dirty="0">
                <a:solidFill>
                  <a:schemeClr val="accent1"/>
                </a:solidFill>
              </a:rPr>
              <a:t> (w fazie </a:t>
            </a:r>
            <a:r>
              <a:rPr lang="pl-PL" dirty="0" err="1">
                <a:solidFill>
                  <a:schemeClr val="accent1"/>
                </a:solidFill>
              </a:rPr>
              <a:t>lutealnej</a:t>
            </a:r>
            <a:r>
              <a:rPr lang="pl-PL" dirty="0" smtClean="0">
                <a:solidFill>
                  <a:schemeClr val="accent1"/>
                </a:solidFill>
              </a:rPr>
              <a:t>)</a:t>
            </a:r>
            <a:endParaRPr lang="pl-PL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94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Krwawienia w okresie </a:t>
            </a:r>
            <a:r>
              <a:rPr lang="pl-PL" dirty="0" smtClean="0"/>
              <a:t>menopauzalnym</a:t>
            </a:r>
            <a:br>
              <a:rPr lang="pl-PL" dirty="0" smtClean="0"/>
            </a:br>
            <a:r>
              <a:rPr lang="pl-PL" dirty="0">
                <a:solidFill>
                  <a:schemeClr val="accent1"/>
                </a:solidFill>
              </a:rPr>
              <a:t>Rozrosty </a:t>
            </a:r>
            <a:r>
              <a:rPr lang="pl-PL" dirty="0" err="1">
                <a:solidFill>
                  <a:schemeClr val="accent1"/>
                </a:solidFill>
              </a:rPr>
              <a:t>endometrialne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Zaproponowany przez </a:t>
            </a:r>
            <a:r>
              <a:rPr lang="pl-PL" dirty="0" err="1"/>
              <a:t>Scully</a:t>
            </a:r>
            <a:r>
              <a:rPr lang="pl-PL" dirty="0"/>
              <a:t> i </a:t>
            </a:r>
            <a:r>
              <a:rPr lang="pl-PL" dirty="0" err="1"/>
              <a:t>wsp</a:t>
            </a:r>
            <a:r>
              <a:rPr lang="pl-PL" dirty="0"/>
              <a:t>. w 1993 roku oraz zaakceptowany w następnym roku przez International </a:t>
            </a:r>
            <a:r>
              <a:rPr lang="pl-PL" dirty="0" err="1"/>
              <a:t>Society</a:t>
            </a:r>
            <a:r>
              <a:rPr lang="pl-PL" dirty="0"/>
              <a:t> of </a:t>
            </a:r>
            <a:r>
              <a:rPr lang="pl-PL" dirty="0" err="1"/>
              <a:t>Gynecological</a:t>
            </a:r>
            <a:r>
              <a:rPr lang="pl-PL" dirty="0"/>
              <a:t> </a:t>
            </a:r>
            <a:r>
              <a:rPr lang="pl-PL" dirty="0" err="1" smtClean="0"/>
              <a:t>Pathologists</a:t>
            </a:r>
            <a:r>
              <a:rPr lang="pl-PL" dirty="0" smtClean="0"/>
              <a:t> </a:t>
            </a:r>
            <a:r>
              <a:rPr lang="pl-PL" dirty="0"/>
              <a:t>oraz Światową Organizację </a:t>
            </a:r>
            <a:r>
              <a:rPr lang="pl-PL" dirty="0" smtClean="0"/>
              <a:t>Zdrowia </a:t>
            </a:r>
            <a:r>
              <a:rPr lang="pl-PL" dirty="0"/>
              <a:t>podział wyróżnia 4 rodzaje rozrostów endometrium</a:t>
            </a:r>
            <a:r>
              <a:rPr lang="pl-PL" dirty="0" smtClean="0"/>
              <a:t>:</a:t>
            </a:r>
          </a:p>
          <a:p>
            <a:r>
              <a:rPr lang="pl-PL" dirty="0" smtClean="0"/>
              <a:t>rozrost </a:t>
            </a:r>
            <a:r>
              <a:rPr lang="pl-PL" dirty="0"/>
              <a:t>gruczołowy prosty bez atypii (</a:t>
            </a:r>
            <a:r>
              <a:rPr lang="pl-PL" i="1" dirty="0" err="1"/>
              <a:t>hyperplasia</a:t>
            </a:r>
            <a:r>
              <a:rPr lang="pl-PL" i="1" dirty="0"/>
              <a:t> </a:t>
            </a:r>
            <a:r>
              <a:rPr lang="pl-PL" i="1" dirty="0" err="1"/>
              <a:t>glandularis</a:t>
            </a:r>
            <a:r>
              <a:rPr lang="pl-PL" i="1" dirty="0"/>
              <a:t> </a:t>
            </a:r>
            <a:r>
              <a:rPr lang="pl-PL" i="1" dirty="0" err="1"/>
              <a:t>simplex</a:t>
            </a:r>
            <a:r>
              <a:rPr lang="pl-PL" i="1" dirty="0"/>
              <a:t> sine atypia</a:t>
            </a:r>
            <a:r>
              <a:rPr lang="pl-PL" dirty="0" smtClean="0"/>
              <a:t>)</a:t>
            </a:r>
          </a:p>
          <a:p>
            <a:r>
              <a:rPr lang="pl-PL" dirty="0" smtClean="0"/>
              <a:t>rozrost </a:t>
            </a:r>
            <a:r>
              <a:rPr lang="pl-PL" dirty="0"/>
              <a:t>gruczołowy prosty z atypią (</a:t>
            </a:r>
            <a:r>
              <a:rPr lang="pl-PL" i="1" dirty="0" err="1"/>
              <a:t>hyperplasia</a:t>
            </a:r>
            <a:r>
              <a:rPr lang="pl-PL" i="1" dirty="0"/>
              <a:t> </a:t>
            </a:r>
            <a:r>
              <a:rPr lang="pl-PL" i="1" dirty="0" err="1"/>
              <a:t>glandularis</a:t>
            </a:r>
            <a:r>
              <a:rPr lang="pl-PL" i="1" dirty="0"/>
              <a:t> </a:t>
            </a:r>
            <a:r>
              <a:rPr lang="pl-PL" i="1" dirty="0" err="1"/>
              <a:t>simplex</a:t>
            </a:r>
            <a:r>
              <a:rPr lang="pl-PL" i="1" dirty="0"/>
              <a:t> cum atypia</a:t>
            </a:r>
            <a:r>
              <a:rPr lang="pl-PL" dirty="0" smtClean="0"/>
              <a:t>)</a:t>
            </a:r>
            <a:endParaRPr lang="pl-PL" dirty="0"/>
          </a:p>
          <a:p>
            <a:r>
              <a:rPr lang="pl-PL" dirty="0" smtClean="0"/>
              <a:t>rozrost </a:t>
            </a:r>
            <a:r>
              <a:rPr lang="pl-PL" dirty="0"/>
              <a:t>złożony bez atypii (</a:t>
            </a:r>
            <a:r>
              <a:rPr lang="pl-PL" i="1" dirty="0" err="1"/>
              <a:t>hyperplasia</a:t>
            </a:r>
            <a:r>
              <a:rPr lang="pl-PL" i="1" dirty="0"/>
              <a:t> </a:t>
            </a:r>
            <a:r>
              <a:rPr lang="pl-PL" i="1" dirty="0" err="1"/>
              <a:t>glandularis</a:t>
            </a:r>
            <a:r>
              <a:rPr lang="pl-PL" i="1" dirty="0"/>
              <a:t> </a:t>
            </a:r>
            <a:r>
              <a:rPr lang="pl-PL" i="1" dirty="0" err="1"/>
              <a:t>complex</a:t>
            </a:r>
            <a:r>
              <a:rPr lang="pl-PL" i="1" dirty="0"/>
              <a:t> sine atypia</a:t>
            </a:r>
            <a:r>
              <a:rPr lang="pl-PL" dirty="0" smtClean="0"/>
              <a:t>)</a:t>
            </a:r>
            <a:endParaRPr lang="pl-PL" dirty="0"/>
          </a:p>
          <a:p>
            <a:r>
              <a:rPr lang="pl-PL" dirty="0" smtClean="0"/>
              <a:t>rozrost </a:t>
            </a:r>
            <a:r>
              <a:rPr lang="pl-PL" dirty="0"/>
              <a:t>złożony z atypią (</a:t>
            </a:r>
            <a:r>
              <a:rPr lang="pl-PL" i="1" dirty="0" err="1"/>
              <a:t>hyperplasia</a:t>
            </a:r>
            <a:r>
              <a:rPr lang="pl-PL" i="1" dirty="0"/>
              <a:t> </a:t>
            </a:r>
            <a:r>
              <a:rPr lang="pl-PL" i="1" dirty="0" err="1"/>
              <a:t>glandularis</a:t>
            </a:r>
            <a:r>
              <a:rPr lang="pl-PL" i="1" dirty="0"/>
              <a:t> </a:t>
            </a:r>
            <a:r>
              <a:rPr lang="pl-PL" i="1" dirty="0" err="1"/>
              <a:t>complex</a:t>
            </a:r>
            <a:r>
              <a:rPr lang="pl-PL" i="1" dirty="0"/>
              <a:t> cum atypia</a:t>
            </a:r>
            <a:r>
              <a:rPr lang="pl-PL" dirty="0" smtClean="0"/>
              <a:t>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1238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Krwawienia w okresie </a:t>
            </a:r>
            <a:r>
              <a:rPr lang="pl-PL" dirty="0" smtClean="0"/>
              <a:t>menopauzalnym</a:t>
            </a:r>
            <a:br>
              <a:rPr lang="pl-PL" dirty="0" smtClean="0"/>
            </a:br>
            <a:r>
              <a:rPr lang="pl-PL" dirty="0">
                <a:solidFill>
                  <a:schemeClr val="accent1"/>
                </a:solidFill>
              </a:rPr>
              <a:t>Rozrosty </a:t>
            </a:r>
            <a:r>
              <a:rPr lang="pl-PL" dirty="0" err="1">
                <a:solidFill>
                  <a:schemeClr val="accent1"/>
                </a:solidFill>
              </a:rPr>
              <a:t>endometrialne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032069"/>
          </a:xfrm>
        </p:spPr>
        <p:txBody>
          <a:bodyPr/>
          <a:lstStyle/>
          <a:p>
            <a:r>
              <a:rPr lang="pl-PL" dirty="0"/>
              <a:t>W piśmiennictwie spotyka się zaakceptowany przez WHO w 2003 roku jako alternatywny do przedstawionego powyżej zaproponowany przez </a:t>
            </a:r>
            <a:r>
              <a:rPr lang="pl-PL" dirty="0" err="1"/>
              <a:t>Muttera</a:t>
            </a:r>
            <a:r>
              <a:rPr lang="pl-PL" dirty="0"/>
              <a:t> podział rozrostów endometrium, który nie uwzględnia </a:t>
            </a:r>
            <a:r>
              <a:rPr lang="pl-PL" dirty="0" smtClean="0"/>
              <a:t>rozróżnienia </a:t>
            </a:r>
            <a:r>
              <a:rPr lang="pl-PL" dirty="0"/>
              <a:t>rozrostów prostych i złożonych, ale wprowadza podział </a:t>
            </a:r>
            <a:r>
              <a:rPr lang="pl-PL" dirty="0" err="1" smtClean="0"/>
              <a:t>endometrialnej</a:t>
            </a:r>
            <a:r>
              <a:rPr lang="pl-PL" dirty="0" smtClean="0"/>
              <a:t> </a:t>
            </a:r>
            <a:r>
              <a:rPr lang="pl-PL" dirty="0" err="1"/>
              <a:t>neoplazji</a:t>
            </a:r>
            <a:r>
              <a:rPr lang="pl-PL" dirty="0"/>
              <a:t> </a:t>
            </a:r>
            <a:r>
              <a:rPr lang="pl-PL" dirty="0" err="1"/>
              <a:t>śródnabłonkowej</a:t>
            </a:r>
            <a:r>
              <a:rPr lang="pl-PL" dirty="0"/>
              <a:t> analogiczny do zmian CIN (</a:t>
            </a:r>
            <a:r>
              <a:rPr lang="pl-PL" dirty="0" err="1"/>
              <a:t>Cervical</a:t>
            </a:r>
            <a:r>
              <a:rPr lang="pl-PL" dirty="0"/>
              <a:t> Intra− </a:t>
            </a:r>
            <a:r>
              <a:rPr lang="pl-PL" dirty="0" err="1"/>
              <a:t>epithelial</a:t>
            </a:r>
            <a:r>
              <a:rPr lang="pl-PL" dirty="0"/>
              <a:t> </a:t>
            </a:r>
            <a:r>
              <a:rPr lang="pl-PL" dirty="0" err="1"/>
              <a:t>Neoplasia</a:t>
            </a:r>
            <a:r>
              <a:rPr lang="pl-PL" dirty="0"/>
              <a:t>) i VIN (</a:t>
            </a:r>
            <a:r>
              <a:rPr lang="pl-PL" dirty="0" err="1"/>
              <a:t>Vulval</a:t>
            </a:r>
            <a:r>
              <a:rPr lang="pl-PL" dirty="0"/>
              <a:t> </a:t>
            </a:r>
            <a:r>
              <a:rPr lang="pl-PL" dirty="0" err="1"/>
              <a:t>Intraepithelial</a:t>
            </a:r>
            <a:r>
              <a:rPr lang="pl-PL" dirty="0"/>
              <a:t> </a:t>
            </a:r>
            <a:r>
              <a:rPr lang="pl-PL" dirty="0" err="1"/>
              <a:t>Neoplasia</a:t>
            </a:r>
            <a:r>
              <a:rPr lang="pl-PL" dirty="0" smtClean="0"/>
              <a:t>): </a:t>
            </a:r>
          </a:p>
          <a:p>
            <a:pPr marL="0" indent="0">
              <a:buNone/>
            </a:pPr>
            <a:endParaRPr lang="pl-PL" dirty="0" smtClean="0"/>
          </a:p>
          <a:p>
            <a:r>
              <a:rPr lang="pl-PL" dirty="0" smtClean="0"/>
              <a:t>rozrost </a:t>
            </a:r>
            <a:r>
              <a:rPr lang="pl-PL" dirty="0"/>
              <a:t>błony śluzowej (</a:t>
            </a:r>
            <a:r>
              <a:rPr lang="pl-PL" i="1" dirty="0"/>
              <a:t>EH, </a:t>
            </a:r>
            <a:r>
              <a:rPr lang="pl-PL" i="1" dirty="0" err="1"/>
              <a:t>endometrial</a:t>
            </a:r>
            <a:r>
              <a:rPr lang="pl-PL" i="1" dirty="0"/>
              <a:t> </a:t>
            </a:r>
            <a:r>
              <a:rPr lang="pl-PL" i="1" dirty="0" err="1"/>
              <a:t>hyperplasia</a:t>
            </a:r>
            <a:r>
              <a:rPr lang="pl-PL" dirty="0" smtClean="0"/>
              <a:t>)</a:t>
            </a:r>
            <a:endParaRPr lang="pl-PL" dirty="0"/>
          </a:p>
          <a:p>
            <a:r>
              <a:rPr lang="pl-PL" dirty="0" err="1" smtClean="0"/>
              <a:t>śródnabłonkową</a:t>
            </a:r>
            <a:r>
              <a:rPr lang="pl-PL" dirty="0" smtClean="0"/>
              <a:t> </a:t>
            </a:r>
            <a:r>
              <a:rPr lang="pl-PL" dirty="0" err="1"/>
              <a:t>neoplazję</a:t>
            </a:r>
            <a:r>
              <a:rPr lang="pl-PL" dirty="0"/>
              <a:t> błony śluzowej (</a:t>
            </a:r>
            <a:r>
              <a:rPr lang="pl-PL" i="1" dirty="0"/>
              <a:t>EIN, </a:t>
            </a:r>
            <a:r>
              <a:rPr lang="pl-PL" i="1" dirty="0" err="1"/>
              <a:t>endometrial</a:t>
            </a:r>
            <a:r>
              <a:rPr lang="pl-PL" i="1" dirty="0"/>
              <a:t> </a:t>
            </a:r>
            <a:r>
              <a:rPr lang="pl-PL" i="1" dirty="0" err="1" smtClean="0"/>
              <a:t>intraepithelial</a:t>
            </a:r>
            <a:r>
              <a:rPr lang="pl-PL" i="1" dirty="0" smtClean="0"/>
              <a:t> </a:t>
            </a:r>
            <a:r>
              <a:rPr lang="pl-PL" i="1" dirty="0" err="1" smtClean="0"/>
              <a:t>neoplasia</a:t>
            </a:r>
            <a:r>
              <a:rPr lang="pl-PL" dirty="0" smtClean="0"/>
              <a:t>)</a:t>
            </a:r>
          </a:p>
          <a:p>
            <a:r>
              <a:rPr lang="pl-PL" dirty="0" smtClean="0"/>
              <a:t>raka </a:t>
            </a:r>
            <a:r>
              <a:rPr lang="pl-PL" dirty="0"/>
              <a:t>błony śluzowej (</a:t>
            </a:r>
            <a:r>
              <a:rPr lang="pl-PL" i="1" dirty="0"/>
              <a:t>EC, </a:t>
            </a:r>
            <a:r>
              <a:rPr lang="pl-PL" i="1" dirty="0" err="1"/>
              <a:t>endometrial</a:t>
            </a:r>
            <a:r>
              <a:rPr lang="pl-PL" i="1" dirty="0"/>
              <a:t> </a:t>
            </a:r>
            <a:r>
              <a:rPr lang="pl-PL" i="1" dirty="0" err="1"/>
              <a:t>cancer</a:t>
            </a:r>
            <a:r>
              <a:rPr lang="pl-PL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3904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89212" y="552264"/>
            <a:ext cx="8911687" cy="1280890"/>
          </a:xfrm>
        </p:spPr>
        <p:txBody>
          <a:bodyPr/>
          <a:lstStyle/>
          <a:p>
            <a:r>
              <a:rPr lang="pl-PL" dirty="0"/>
              <a:t>Krwawienia w okresie menopauzalnym</a:t>
            </a:r>
            <a:br>
              <a:rPr lang="pl-PL" dirty="0"/>
            </a:br>
            <a:r>
              <a:rPr lang="pl-PL" dirty="0">
                <a:solidFill>
                  <a:schemeClr val="accent1"/>
                </a:solidFill>
              </a:rPr>
              <a:t>Rozrosty </a:t>
            </a:r>
            <a:r>
              <a:rPr lang="pl-PL" dirty="0" err="1">
                <a:solidFill>
                  <a:schemeClr val="accent1"/>
                </a:solidFill>
              </a:rPr>
              <a:t>endometrialne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 </a:t>
            </a:r>
            <a:r>
              <a:rPr lang="pl-PL" dirty="0">
                <a:solidFill>
                  <a:schemeClr val="accent1"/>
                </a:solidFill>
              </a:rPr>
              <a:t>diagnostyce</a:t>
            </a:r>
            <a:r>
              <a:rPr lang="pl-PL" dirty="0"/>
              <a:t> nieprawidłowych krwawień menopauzalnych pomocne jest badanie ultrasonograficzne sondą dopochwową, </a:t>
            </a:r>
            <a:endParaRPr lang="pl-PL" dirty="0" smtClean="0"/>
          </a:p>
          <a:p>
            <a:r>
              <a:rPr lang="pl-PL" dirty="0" smtClean="0"/>
              <a:t>które </a:t>
            </a:r>
            <a:r>
              <a:rPr lang="pl-PL" dirty="0"/>
              <a:t>wykazuje często poszerzoną grubość błony śluzowej macicy przekraczającą 15 mm, </a:t>
            </a:r>
            <a:endParaRPr lang="pl-PL" dirty="0" smtClean="0"/>
          </a:p>
          <a:p>
            <a:r>
              <a:rPr lang="pl-PL" dirty="0" smtClean="0"/>
              <a:t>czasami </a:t>
            </a:r>
            <a:r>
              <a:rPr lang="pl-PL" dirty="0"/>
              <a:t>z obecnością </a:t>
            </a:r>
            <a:r>
              <a:rPr lang="pl-PL" dirty="0" err="1"/>
              <a:t>hipoechogennych</a:t>
            </a:r>
            <a:r>
              <a:rPr lang="pl-PL" dirty="0"/>
              <a:t> obszarów. </a:t>
            </a:r>
            <a:endParaRPr lang="pl-PL" dirty="0" smtClean="0"/>
          </a:p>
          <a:p>
            <a:r>
              <a:rPr lang="pl-PL" dirty="0" smtClean="0"/>
              <a:t>Poszerzone </a:t>
            </a:r>
            <a:r>
              <a:rPr lang="pl-PL" dirty="0"/>
              <a:t>endometrium może wskazywać na rozrost błony śluzowej, ale ostateczne rozpoznanie następuje na podstawie badania histopatologicznego materiału z jamy macicy</a:t>
            </a:r>
          </a:p>
        </p:txBody>
      </p:sp>
    </p:spTree>
    <p:extLst>
      <p:ext uri="{BB962C8B-B14F-4D97-AF65-F5344CB8AC3E}">
        <p14:creationId xmlns:p14="http://schemas.microsoft.com/office/powerpoint/2010/main" val="64965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Krwawienia w okresie menopauzalnym</a:t>
            </a:r>
            <a:br>
              <a:rPr lang="pl-PL" dirty="0"/>
            </a:br>
            <a:r>
              <a:rPr lang="pl-PL" dirty="0">
                <a:solidFill>
                  <a:schemeClr val="accent1"/>
                </a:solidFill>
              </a:rPr>
              <a:t>Rozrosty </a:t>
            </a:r>
            <a:r>
              <a:rPr lang="pl-PL" dirty="0" err="1">
                <a:solidFill>
                  <a:schemeClr val="accent1"/>
                </a:solidFill>
              </a:rPr>
              <a:t>endometrialne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Podstawą </a:t>
            </a:r>
            <a:r>
              <a:rPr lang="pl-PL" dirty="0"/>
              <a:t>leczenia rozrostów </a:t>
            </a:r>
            <a:r>
              <a:rPr lang="pl-PL" dirty="0" err="1"/>
              <a:t>endometrialnych</a:t>
            </a:r>
            <a:r>
              <a:rPr lang="pl-PL" dirty="0"/>
              <a:t> </a:t>
            </a:r>
            <a:r>
              <a:rPr lang="pl-PL" dirty="0" smtClean="0"/>
              <a:t>jest </a:t>
            </a:r>
            <a:r>
              <a:rPr lang="pl-PL" dirty="0" smtClean="0">
                <a:solidFill>
                  <a:schemeClr val="accent1"/>
                </a:solidFill>
              </a:rPr>
              <a:t>leczenie hormonalne</a:t>
            </a:r>
            <a:r>
              <a:rPr lang="pl-PL" dirty="0" smtClean="0"/>
              <a:t> </a:t>
            </a:r>
            <a:endParaRPr lang="pl-PL" dirty="0"/>
          </a:p>
          <a:p>
            <a:r>
              <a:rPr lang="pl-PL" dirty="0"/>
              <a:t>C</a:t>
            </a:r>
            <a:r>
              <a:rPr lang="pl-PL" dirty="0" smtClean="0"/>
              <a:t>elem </a:t>
            </a:r>
            <a:r>
              <a:rPr lang="pl-PL" dirty="0"/>
              <a:t>jest uzyskanie u kobiet miesiączkujących </a:t>
            </a:r>
            <a:r>
              <a:rPr lang="pl-PL" dirty="0" smtClean="0"/>
              <a:t>prawidłowych przemian </a:t>
            </a:r>
            <a:r>
              <a:rPr lang="pl-PL" dirty="0"/>
              <a:t>błony śluzowej z prawidłowym obrazem histopatologicznym, a u kobiet po menopauzie atrofii </a:t>
            </a:r>
            <a:r>
              <a:rPr lang="pl-PL" dirty="0" smtClean="0"/>
              <a:t>endometrium</a:t>
            </a:r>
          </a:p>
          <a:p>
            <a:r>
              <a:rPr lang="pl-PL" dirty="0" smtClean="0"/>
              <a:t>Skuteczność </a:t>
            </a:r>
            <a:r>
              <a:rPr lang="pl-PL" dirty="0"/>
              <a:t>leczenia jest uwarunkowana obecnością receptorów hormonalnych wrażliwych na </a:t>
            </a:r>
            <a:r>
              <a:rPr lang="pl-PL" dirty="0" smtClean="0"/>
              <a:t>stosowane leki </a:t>
            </a:r>
          </a:p>
          <a:p>
            <a:r>
              <a:rPr lang="pl-PL" dirty="0" smtClean="0"/>
              <a:t>Najczęściej </a:t>
            </a:r>
            <a:r>
              <a:rPr lang="pl-PL" dirty="0"/>
              <a:t>stosuje się </a:t>
            </a:r>
            <a:r>
              <a:rPr lang="pl-PL" dirty="0" err="1"/>
              <a:t>progestageny</a:t>
            </a:r>
            <a:r>
              <a:rPr lang="pl-PL" dirty="0"/>
              <a:t> lub rzadziej </a:t>
            </a:r>
            <a:r>
              <a:rPr lang="pl-PL" dirty="0" smtClean="0"/>
              <a:t>progesteron naturalny</a:t>
            </a:r>
          </a:p>
          <a:p>
            <a:r>
              <a:rPr lang="pl-PL" dirty="0" smtClean="0"/>
              <a:t>Przed </a:t>
            </a:r>
            <a:r>
              <a:rPr lang="pl-PL" dirty="0"/>
              <a:t>rozpoczęciem leczenia hormonalnego wskazany jest pomiar ciśnienia tętniczego oraz wykonanie badań </a:t>
            </a:r>
            <a:r>
              <a:rPr lang="pl-PL" dirty="0" smtClean="0"/>
              <a:t>laboratoryjnych </a:t>
            </a:r>
            <a:r>
              <a:rPr lang="pl-PL" dirty="0"/>
              <a:t>oceniających czynność wątroby i </a:t>
            </a:r>
            <a:r>
              <a:rPr lang="pl-PL" dirty="0" smtClean="0"/>
              <a:t>nerek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6748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Krwawienia w okresie menopauzalnym</a:t>
            </a:r>
            <a:br>
              <a:rPr lang="pl-PL" dirty="0"/>
            </a:br>
            <a:r>
              <a:rPr lang="pl-PL" dirty="0">
                <a:solidFill>
                  <a:schemeClr val="accent1"/>
                </a:solidFill>
              </a:rPr>
              <a:t>Rozrosty </a:t>
            </a:r>
            <a:r>
              <a:rPr lang="pl-PL" dirty="0" err="1">
                <a:solidFill>
                  <a:schemeClr val="accent1"/>
                </a:solidFill>
              </a:rPr>
              <a:t>endometrialne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>
                <a:solidFill>
                  <a:schemeClr val="accent1"/>
                </a:solidFill>
              </a:rPr>
              <a:t>Leczenie hormonalne c.d.</a:t>
            </a:r>
          </a:p>
          <a:p>
            <a:r>
              <a:rPr lang="pl-PL" dirty="0" smtClean="0"/>
              <a:t>U </a:t>
            </a:r>
            <a:r>
              <a:rPr lang="pl-PL" dirty="0"/>
              <a:t>kobiet miesiączkujących z rozrostem bez atypii zaleca się stosowanie leków przez 14 dni w cyklu przez okres 3 </a:t>
            </a:r>
            <a:r>
              <a:rPr lang="pl-PL" dirty="0" smtClean="0"/>
              <a:t>miesięcy </a:t>
            </a:r>
            <a:r>
              <a:rPr lang="pl-PL" dirty="0"/>
              <a:t>i następnie wykonanie kontrolnego badania histopatologicznego </a:t>
            </a:r>
            <a:r>
              <a:rPr lang="pl-PL" dirty="0" smtClean="0"/>
              <a:t>materiału </a:t>
            </a:r>
            <a:r>
              <a:rPr lang="pl-PL" dirty="0"/>
              <a:t>pobranego z jamy </a:t>
            </a:r>
            <a:r>
              <a:rPr lang="pl-PL" dirty="0" smtClean="0"/>
              <a:t>macicy</a:t>
            </a:r>
          </a:p>
          <a:p>
            <a:r>
              <a:rPr lang="pl-PL" dirty="0" smtClean="0"/>
              <a:t>W </a:t>
            </a:r>
            <a:r>
              <a:rPr lang="pl-PL" dirty="0"/>
              <a:t>pozostałych przypadkach zalecane jest podawanie leków w sposób ciągły przez 3 </a:t>
            </a:r>
            <a:r>
              <a:rPr lang="pl-PL" dirty="0" smtClean="0"/>
              <a:t>miesiące</a:t>
            </a:r>
          </a:p>
          <a:p>
            <a:r>
              <a:rPr lang="pl-PL" dirty="0" smtClean="0"/>
              <a:t>Jeśli </a:t>
            </a:r>
            <a:r>
              <a:rPr lang="pl-PL" dirty="0"/>
              <a:t>zmiany się utrzymują, zwiększa się dawkę leku i stosuje przez kolejne 3 </a:t>
            </a:r>
            <a:r>
              <a:rPr lang="pl-PL" dirty="0" smtClean="0"/>
              <a:t>miesiące </a:t>
            </a:r>
          </a:p>
          <a:p>
            <a:r>
              <a:rPr lang="pl-PL" dirty="0" smtClean="0"/>
              <a:t>W </a:t>
            </a:r>
            <a:r>
              <a:rPr lang="pl-PL" dirty="0"/>
              <a:t>rozrostach atypowych podaje się, najlepiej w sposób ciągły, większe dawki </a:t>
            </a:r>
            <a:r>
              <a:rPr lang="pl-PL" dirty="0" err="1"/>
              <a:t>progestagenów</a:t>
            </a:r>
            <a:r>
              <a:rPr lang="pl-PL" dirty="0"/>
              <a:t>, których zadaniem jest wywołanie atrofii </a:t>
            </a:r>
            <a:r>
              <a:rPr lang="pl-PL" dirty="0" smtClean="0"/>
              <a:t>endometrium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3951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Krwawienia w okresie menopauzalnym</a:t>
            </a:r>
            <a:br>
              <a:rPr lang="pl-PL" dirty="0"/>
            </a:br>
            <a:r>
              <a:rPr lang="pl-PL" dirty="0">
                <a:solidFill>
                  <a:schemeClr val="accent1"/>
                </a:solidFill>
              </a:rPr>
              <a:t>Rozrosty </a:t>
            </a:r>
            <a:r>
              <a:rPr lang="pl-PL" dirty="0" err="1">
                <a:solidFill>
                  <a:schemeClr val="accent1"/>
                </a:solidFill>
              </a:rPr>
              <a:t>endometrialne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solidFill>
                  <a:schemeClr val="accent1"/>
                </a:solidFill>
              </a:rPr>
              <a:t>Leczenie hormonalne </a:t>
            </a:r>
            <a:r>
              <a:rPr lang="pl-PL" dirty="0"/>
              <a:t>jest bardzo skuteczne w przypadkach rozrostów bez atypii (90–95</a:t>
            </a:r>
            <a:r>
              <a:rPr lang="pl-PL" dirty="0" smtClean="0"/>
              <a:t>%)</a:t>
            </a:r>
          </a:p>
          <a:p>
            <a:r>
              <a:rPr lang="pl-PL" dirty="0" smtClean="0"/>
              <a:t>Mniejszą </a:t>
            </a:r>
            <a:r>
              <a:rPr lang="pl-PL" dirty="0"/>
              <a:t>skuteczność obserwuje się w rozrostach z atypią: </a:t>
            </a:r>
            <a:r>
              <a:rPr lang="pl-PL" dirty="0" smtClean="0"/>
              <a:t>60–70%</a:t>
            </a:r>
          </a:p>
          <a:p>
            <a:r>
              <a:rPr lang="pl-PL" dirty="0" smtClean="0"/>
              <a:t>Przy </a:t>
            </a:r>
            <a:r>
              <a:rPr lang="pl-PL" dirty="0"/>
              <a:t>uzyskaniu regresji można następowo zastosować doustne tabletki antykoncepcyjne o silnym działaniu </a:t>
            </a:r>
            <a:r>
              <a:rPr lang="pl-PL" dirty="0" err="1"/>
              <a:t>gestagennym</a:t>
            </a:r>
            <a:r>
              <a:rPr lang="pl-PL" dirty="0"/>
              <a:t>, </a:t>
            </a:r>
            <a:r>
              <a:rPr lang="pl-PL" dirty="0" err="1" smtClean="0"/>
              <a:t>progestageny</a:t>
            </a:r>
            <a:r>
              <a:rPr lang="pl-PL" dirty="0" smtClean="0"/>
              <a:t> </a:t>
            </a:r>
            <a:r>
              <a:rPr lang="pl-PL" dirty="0"/>
              <a:t>przez 10 dni w cyklu lub założyć wkładkę wewnątrzmaciczną zawierającą </a:t>
            </a:r>
            <a:r>
              <a:rPr lang="pl-PL" dirty="0" err="1"/>
              <a:t>lewonorgestrel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9897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Krwawienia w okresie </a:t>
            </a:r>
            <a:r>
              <a:rPr lang="pl-PL" dirty="0" smtClean="0"/>
              <a:t>menopauzalnym </a:t>
            </a:r>
            <a:r>
              <a:rPr lang="pl-PL" dirty="0" smtClean="0">
                <a:solidFill>
                  <a:schemeClr val="accent1"/>
                </a:solidFill>
              </a:rPr>
              <a:t>Mięśniaki</a:t>
            </a:r>
            <a:endParaRPr lang="pl-PL" dirty="0">
              <a:solidFill>
                <a:schemeClr val="accent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S</a:t>
            </a:r>
            <a:r>
              <a:rPr lang="pl-PL" dirty="0" smtClean="0"/>
              <a:t>tanowią </a:t>
            </a:r>
            <a:r>
              <a:rPr lang="pl-PL" dirty="0"/>
              <a:t>95% wszystkich niezłośliwych guzów </a:t>
            </a:r>
            <a:r>
              <a:rPr lang="pl-PL" dirty="0" smtClean="0"/>
              <a:t>narządów płciowych</a:t>
            </a:r>
          </a:p>
          <a:p>
            <a:r>
              <a:rPr lang="pl-PL" dirty="0" smtClean="0"/>
              <a:t> </a:t>
            </a:r>
            <a:r>
              <a:rPr lang="pl-PL" dirty="0"/>
              <a:t>Często nie dają objawów klinicznych, zwłaszcza gdy są niewielkie, ale u 40–50% kobiet z mięśniakami pojawiają </a:t>
            </a:r>
            <a:r>
              <a:rPr lang="pl-PL" dirty="0" smtClean="0"/>
              <a:t>się:</a:t>
            </a:r>
          </a:p>
          <a:p>
            <a:pPr lvl="1"/>
            <a:r>
              <a:rPr lang="pl-PL" dirty="0" smtClean="0"/>
              <a:t>obfite, wydłużone miesiączki </a:t>
            </a:r>
          </a:p>
          <a:p>
            <a:pPr lvl="1"/>
            <a:r>
              <a:rPr lang="pl-PL" dirty="0" smtClean="0"/>
              <a:t>ucisk</a:t>
            </a:r>
            <a:r>
              <a:rPr lang="pl-PL" dirty="0"/>
              <a:t>, parcie i bóle w dole </a:t>
            </a:r>
            <a:r>
              <a:rPr lang="pl-PL" dirty="0" smtClean="0"/>
              <a:t>brzuch</a:t>
            </a:r>
          </a:p>
          <a:p>
            <a:r>
              <a:rPr lang="pl-PL" dirty="0" smtClean="0"/>
              <a:t>Może </a:t>
            </a:r>
            <a:r>
              <a:rPr lang="pl-PL" dirty="0"/>
              <a:t>dochodzić do rozwoju niedokrwistości, skutkującej w ciężkich postaciach zaburzeniami </a:t>
            </a:r>
            <a:r>
              <a:rPr lang="pl-PL" dirty="0" smtClean="0"/>
              <a:t>ogólnoustrojowymi </a:t>
            </a:r>
          </a:p>
          <a:p>
            <a:r>
              <a:rPr lang="pl-PL" dirty="0"/>
              <a:t>W</a:t>
            </a:r>
            <a:r>
              <a:rPr lang="pl-PL" dirty="0" smtClean="0"/>
              <a:t> obrębie </a:t>
            </a:r>
            <a:r>
              <a:rPr lang="pl-PL" dirty="0"/>
              <a:t>mięśniaków </a:t>
            </a:r>
            <a:r>
              <a:rPr lang="pl-PL" dirty="0" smtClean="0"/>
              <a:t>mogą pojawiać się </a:t>
            </a:r>
            <a:r>
              <a:rPr lang="pl-PL" dirty="0"/>
              <a:t>wtórne zmiany w postaci rozmiękania, </a:t>
            </a:r>
            <a:r>
              <a:rPr lang="pl-PL" dirty="0" smtClean="0"/>
              <a:t>martwicy</a:t>
            </a:r>
            <a:r>
              <a:rPr lang="pl-PL" dirty="0"/>
              <a:t>, zwapnień, a nawet </a:t>
            </a:r>
            <a:r>
              <a:rPr lang="pl-PL" dirty="0" err="1"/>
              <a:t>złośliwienia</a:t>
            </a:r>
            <a:r>
              <a:rPr lang="pl-PL" dirty="0"/>
              <a:t> — 0,2–0,7%. </a:t>
            </a:r>
          </a:p>
          <a:p>
            <a:r>
              <a:rPr lang="pl-PL" dirty="0" smtClean="0">
                <a:solidFill>
                  <a:schemeClr val="accent1"/>
                </a:solidFill>
              </a:rPr>
              <a:t>Przyczyny</a:t>
            </a:r>
            <a:r>
              <a:rPr lang="pl-PL" dirty="0" smtClean="0"/>
              <a:t> </a:t>
            </a:r>
            <a:r>
              <a:rPr lang="pl-PL" dirty="0"/>
              <a:t>choroby jak dotąd nie poznano, wiadomo, że jej istnienie zależy od czynności </a:t>
            </a:r>
            <a:r>
              <a:rPr lang="pl-PL" dirty="0" smtClean="0"/>
              <a:t>hormonalnej</a:t>
            </a:r>
            <a:r>
              <a:rPr lang="pl-PL" dirty="0"/>
              <a:t>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303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Krwawienia w okresie menopauzalnym </a:t>
            </a:r>
            <a:r>
              <a:rPr lang="pl-PL" dirty="0">
                <a:solidFill>
                  <a:schemeClr val="accent1"/>
                </a:solidFill>
              </a:rPr>
              <a:t>Mięśniaki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accent1"/>
                </a:solidFill>
              </a:rPr>
              <a:t>Leczenie</a:t>
            </a:r>
            <a:r>
              <a:rPr lang="pl-PL" dirty="0" smtClean="0"/>
              <a:t> </a:t>
            </a:r>
          </a:p>
          <a:p>
            <a:r>
              <a:rPr lang="pl-PL" dirty="0" smtClean="0"/>
              <a:t>Mięśniaki </a:t>
            </a:r>
            <a:r>
              <a:rPr lang="pl-PL" dirty="0"/>
              <a:t>bezobjawowe niewielkich rozmiarów wymagają </a:t>
            </a:r>
            <a:r>
              <a:rPr lang="pl-PL" dirty="0" smtClean="0"/>
              <a:t>obserwacji </a:t>
            </a:r>
            <a:r>
              <a:rPr lang="pl-PL" dirty="0"/>
              <a:t>i okresowych kontroli ginekologicznych (co 4–6 miesięcy</a:t>
            </a:r>
            <a:r>
              <a:rPr lang="pl-PL" dirty="0" smtClean="0"/>
              <a:t>).</a:t>
            </a:r>
          </a:p>
          <a:p>
            <a:r>
              <a:rPr lang="pl-PL" dirty="0" smtClean="0"/>
              <a:t>Wywołujące </a:t>
            </a:r>
            <a:r>
              <a:rPr lang="pl-PL" dirty="0"/>
              <a:t>dolegliwości (bóle brzucha, niedokrwistość), szybko </a:t>
            </a:r>
            <a:r>
              <a:rPr lang="pl-PL" dirty="0" smtClean="0"/>
              <a:t>rosnące</a:t>
            </a:r>
            <a:r>
              <a:rPr lang="pl-PL" dirty="0"/>
              <a:t>, uszypułowane, ulegające rozmiękaniu leczy się </a:t>
            </a:r>
            <a:r>
              <a:rPr lang="pl-PL" dirty="0">
                <a:solidFill>
                  <a:schemeClr val="accent1"/>
                </a:solidFill>
              </a:rPr>
              <a:t>operacyjnie</a:t>
            </a:r>
            <a:r>
              <a:rPr lang="pl-PL" dirty="0" smtClean="0"/>
              <a:t>.</a:t>
            </a:r>
          </a:p>
          <a:p>
            <a:r>
              <a:rPr lang="pl-PL" dirty="0" smtClean="0"/>
              <a:t>Polega ono </a:t>
            </a:r>
            <a:r>
              <a:rPr lang="pl-PL" dirty="0"/>
              <a:t>na odcięciu uszypułowanych mięśniaków, usunięciu trzonu macicy (amputacja) lub całej macicy. </a:t>
            </a:r>
            <a:endParaRPr lang="pl-PL" dirty="0" smtClean="0"/>
          </a:p>
          <a:p>
            <a:r>
              <a:rPr lang="pl-PL" dirty="0" smtClean="0"/>
              <a:t>Wyłuszczenie </a:t>
            </a:r>
            <a:r>
              <a:rPr lang="pl-PL" dirty="0"/>
              <a:t>mięśniaków u kobiet w okresie menopauzy wykonuje się sporadycznie.</a:t>
            </a:r>
          </a:p>
        </p:txBody>
      </p:sp>
    </p:spTree>
    <p:extLst>
      <p:ext uri="{BB962C8B-B14F-4D97-AF65-F5344CB8AC3E}">
        <p14:creationId xmlns:p14="http://schemas.microsoft.com/office/powerpoint/2010/main" val="268209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Krwawienia w okresie </a:t>
            </a:r>
            <a:r>
              <a:rPr lang="pl-PL" dirty="0" smtClean="0"/>
              <a:t>menopauzalnym</a:t>
            </a:r>
            <a:br>
              <a:rPr lang="pl-PL" dirty="0" smtClean="0"/>
            </a:br>
            <a:r>
              <a:rPr lang="pl-PL" dirty="0" smtClean="0">
                <a:solidFill>
                  <a:schemeClr val="accent1"/>
                </a:solidFill>
              </a:rPr>
              <a:t>Podsumowanie </a:t>
            </a:r>
            <a:endParaRPr lang="pl-PL" dirty="0">
              <a:solidFill>
                <a:schemeClr val="accent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U </a:t>
            </a:r>
            <a:r>
              <a:rPr lang="pl-PL" dirty="0"/>
              <a:t>każdej kobiety w okresie menopauzalnym zgłaszającej występowanie nietypowych krwawień powinno się przeprowadzić diagnostykę </a:t>
            </a:r>
            <a:r>
              <a:rPr lang="pl-PL" dirty="0" smtClean="0"/>
              <a:t>histopatologiczną </a:t>
            </a:r>
            <a:r>
              <a:rPr lang="pl-PL" dirty="0"/>
              <a:t>w celu wykluczenia obecności nowotworów, ustalenia </a:t>
            </a:r>
            <a:r>
              <a:rPr lang="pl-PL" dirty="0" smtClean="0"/>
              <a:t>właściwego </a:t>
            </a:r>
            <a:r>
              <a:rPr lang="pl-PL" dirty="0"/>
              <a:t>rozpoznania i wdrożenia adekwatnego </a:t>
            </a:r>
            <a:r>
              <a:rPr lang="pl-PL" dirty="0" smtClean="0"/>
              <a:t>leczenia</a:t>
            </a:r>
          </a:p>
          <a:p>
            <a:pPr marL="0" indent="0">
              <a:buNone/>
            </a:pPr>
            <a:r>
              <a:rPr lang="pl-PL" dirty="0" smtClean="0"/>
              <a:t>W </a:t>
            </a:r>
            <a:r>
              <a:rPr lang="pl-PL" dirty="0"/>
              <a:t>profilaktyce powikłań okresu menopauzalnego istotne znaczenie </a:t>
            </a:r>
            <a:r>
              <a:rPr lang="pl-PL" dirty="0" smtClean="0"/>
              <a:t>ma:</a:t>
            </a:r>
          </a:p>
          <a:p>
            <a:r>
              <a:rPr lang="pl-PL" dirty="0" smtClean="0"/>
              <a:t>propagowanie </a:t>
            </a:r>
            <a:r>
              <a:rPr lang="pl-PL" dirty="0"/>
              <a:t>zdrowego trybu życia, </a:t>
            </a:r>
          </a:p>
          <a:p>
            <a:r>
              <a:rPr lang="pl-PL" dirty="0" smtClean="0"/>
              <a:t>zmniejszenie </a:t>
            </a:r>
            <a:r>
              <a:rPr lang="pl-PL" dirty="0"/>
              <a:t>masy ciała u </a:t>
            </a:r>
            <a:r>
              <a:rPr lang="pl-PL" dirty="0" smtClean="0"/>
              <a:t>kobiet </a:t>
            </a:r>
            <a:r>
              <a:rPr lang="pl-PL" dirty="0"/>
              <a:t>otyłych, </a:t>
            </a:r>
            <a:endParaRPr lang="pl-PL" dirty="0" smtClean="0"/>
          </a:p>
          <a:p>
            <a:r>
              <a:rPr lang="pl-PL" dirty="0" smtClean="0"/>
              <a:t>poprawie </a:t>
            </a:r>
            <a:r>
              <a:rPr lang="pl-PL" dirty="0"/>
              <a:t>czynności wątroby </a:t>
            </a:r>
          </a:p>
          <a:p>
            <a:r>
              <a:rPr lang="pl-PL" dirty="0" smtClean="0"/>
              <a:t> </a:t>
            </a:r>
            <a:r>
              <a:rPr lang="pl-PL" dirty="0"/>
              <a:t>systematycznej </a:t>
            </a:r>
            <a:r>
              <a:rPr lang="pl-PL" dirty="0" smtClean="0"/>
              <a:t>aktywności </a:t>
            </a:r>
            <a:r>
              <a:rPr lang="pl-PL" dirty="0"/>
              <a:t>ruchowej.</a:t>
            </a:r>
          </a:p>
        </p:txBody>
      </p:sp>
    </p:spTree>
    <p:extLst>
      <p:ext uri="{BB962C8B-B14F-4D97-AF65-F5344CB8AC3E}">
        <p14:creationId xmlns:p14="http://schemas.microsoft.com/office/powerpoint/2010/main" val="384234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15338" y="2783618"/>
            <a:ext cx="8905103" cy="1238793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accent1"/>
                </a:solidFill>
              </a:rPr>
              <a:t>Nieprawidłowe krwawienia po menopauzie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5546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Krwawienia młodocianych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W </a:t>
            </a:r>
            <a:r>
              <a:rPr lang="pl-PL" dirty="0"/>
              <a:t>krwawieniach </a:t>
            </a:r>
            <a:r>
              <a:rPr lang="pl-PL" dirty="0" smtClean="0"/>
              <a:t>łagodnym </a:t>
            </a:r>
            <a:r>
              <a:rPr lang="pl-PL" dirty="0"/>
              <a:t>nasileniu </a:t>
            </a:r>
            <a:endParaRPr lang="pl-PL" dirty="0" smtClean="0"/>
          </a:p>
          <a:p>
            <a:r>
              <a:rPr lang="pl-PL" dirty="0" smtClean="0"/>
              <a:t>umiarkowana utrata </a:t>
            </a:r>
            <a:r>
              <a:rPr lang="pl-PL" dirty="0"/>
              <a:t>krwi miesiączkowej, </a:t>
            </a:r>
            <a:endParaRPr lang="pl-PL" dirty="0" smtClean="0"/>
          </a:p>
          <a:p>
            <a:r>
              <a:rPr lang="pl-PL" dirty="0" smtClean="0"/>
              <a:t>stężenie </a:t>
            </a:r>
            <a:r>
              <a:rPr lang="pl-PL" dirty="0" err="1"/>
              <a:t>Hb</a:t>
            </a:r>
            <a:r>
              <a:rPr lang="pl-PL" dirty="0"/>
              <a:t> &gt; 12 </a:t>
            </a:r>
            <a:r>
              <a:rPr lang="pl-PL" dirty="0" smtClean="0"/>
              <a:t>g/dl</a:t>
            </a:r>
          </a:p>
          <a:p>
            <a:pPr marL="0" indent="0">
              <a:buNone/>
            </a:pPr>
            <a:r>
              <a:rPr lang="pl-PL" dirty="0" smtClean="0"/>
              <a:t>postępowanie terapeutyczne </a:t>
            </a:r>
            <a:r>
              <a:rPr lang="pl-PL" dirty="0"/>
              <a:t>ma charakter zachowawczy i </a:t>
            </a:r>
            <a:r>
              <a:rPr lang="pl-PL" dirty="0" smtClean="0"/>
              <a:t>obejmuje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pl-PL" dirty="0"/>
              <a:t>odpowiednią </a:t>
            </a:r>
            <a:r>
              <a:rPr lang="pl-PL" dirty="0" smtClean="0"/>
              <a:t>dietę</a:t>
            </a:r>
          </a:p>
          <a:p>
            <a:r>
              <a:rPr lang="pl-PL" dirty="0" smtClean="0"/>
              <a:t>styl </a:t>
            </a:r>
            <a:r>
              <a:rPr lang="pl-PL" dirty="0"/>
              <a:t>życia, </a:t>
            </a:r>
          </a:p>
          <a:p>
            <a:r>
              <a:rPr lang="pl-PL" dirty="0" smtClean="0"/>
              <a:t>ocenę </a:t>
            </a:r>
            <a:r>
              <a:rPr lang="pl-PL" dirty="0"/>
              <a:t>kalendarzyka miesiączkowego, </a:t>
            </a:r>
            <a:endParaRPr lang="pl-PL" dirty="0" smtClean="0"/>
          </a:p>
          <a:p>
            <a:r>
              <a:rPr lang="pl-PL" dirty="0" smtClean="0"/>
              <a:t>stosowanie </a:t>
            </a:r>
            <a:r>
              <a:rPr lang="pl-PL" dirty="0"/>
              <a:t>preparatów </a:t>
            </a:r>
            <a:r>
              <a:rPr lang="pl-PL" dirty="0" smtClean="0"/>
              <a:t>witaminowych</a:t>
            </a:r>
            <a:r>
              <a:rPr lang="pl-PL" dirty="0"/>
              <a:t>, żelaza, </a:t>
            </a:r>
            <a:endParaRPr lang="pl-PL" dirty="0" smtClean="0"/>
          </a:p>
          <a:p>
            <a:r>
              <a:rPr lang="pl-PL" dirty="0" smtClean="0"/>
              <a:t>leków </a:t>
            </a:r>
            <a:r>
              <a:rPr lang="pl-PL" dirty="0" err="1"/>
              <a:t>przeciwfibrynolitycznych</a:t>
            </a:r>
            <a:r>
              <a:rPr lang="pl-PL" dirty="0"/>
              <a:t>, </a:t>
            </a:r>
            <a:endParaRPr lang="pl-PL" dirty="0" smtClean="0"/>
          </a:p>
          <a:p>
            <a:r>
              <a:rPr lang="pl-PL" dirty="0" smtClean="0"/>
              <a:t>niesteroidowych </a:t>
            </a:r>
            <a:r>
              <a:rPr lang="pl-PL" dirty="0"/>
              <a:t>leków </a:t>
            </a:r>
            <a:r>
              <a:rPr lang="pl-PL" dirty="0" smtClean="0"/>
              <a:t>przeciwzapalnych (zalecane</a:t>
            </a:r>
            <a:r>
              <a:rPr lang="pl-PL" dirty="0"/>
              <a:t>: kwas </a:t>
            </a:r>
            <a:r>
              <a:rPr lang="pl-PL" dirty="0" err="1"/>
              <a:t>mefenamowy</a:t>
            </a:r>
            <a:r>
              <a:rPr lang="pl-PL" dirty="0"/>
              <a:t>, </a:t>
            </a:r>
            <a:r>
              <a:rPr lang="pl-PL" dirty="0" err="1"/>
              <a:t>ibuprofen</a:t>
            </a:r>
            <a:r>
              <a:rPr lang="pl-PL" dirty="0"/>
              <a:t>, </a:t>
            </a:r>
            <a:r>
              <a:rPr lang="pl-PL" dirty="0" err="1"/>
              <a:t>naproksen</a:t>
            </a:r>
            <a:r>
              <a:rPr lang="pl-PL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0530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Nieprawidłowe krwawienia po menopauzie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Za </a:t>
            </a:r>
            <a:r>
              <a:rPr lang="pl-PL" dirty="0"/>
              <a:t>nieprawidłowe </a:t>
            </a:r>
            <a:r>
              <a:rPr lang="pl-PL" dirty="0" smtClean="0"/>
              <a:t>krwawienia </a:t>
            </a:r>
            <a:r>
              <a:rPr lang="pl-PL" dirty="0"/>
              <a:t>uważa się </a:t>
            </a:r>
            <a:r>
              <a:rPr lang="pl-PL" dirty="0">
                <a:solidFill>
                  <a:schemeClr val="accent1"/>
                </a:solidFill>
              </a:rPr>
              <a:t>każde</a:t>
            </a:r>
            <a:r>
              <a:rPr lang="pl-PL" dirty="0"/>
              <a:t> krwawienie bądź plamienie z macicy u kobiet nieleczonych hormonalnie, występujące w okresie powyżej 12 miesięcy od ostatniej miesiączki w </a:t>
            </a:r>
            <a:r>
              <a:rPr lang="pl-PL" dirty="0" smtClean="0"/>
              <a:t>życiu</a:t>
            </a:r>
          </a:p>
          <a:p>
            <a:endParaRPr lang="pl-PL" dirty="0" smtClean="0"/>
          </a:p>
          <a:p>
            <a:r>
              <a:rPr lang="pl-PL" dirty="0"/>
              <a:t>D</a:t>
            </a:r>
            <a:r>
              <a:rPr lang="pl-PL" dirty="0" smtClean="0"/>
              <a:t>otyczą </a:t>
            </a:r>
            <a:r>
              <a:rPr lang="pl-PL" dirty="0"/>
              <a:t>kobiet w wieku 50–59 </a:t>
            </a:r>
            <a:r>
              <a:rPr lang="pl-PL" dirty="0" smtClean="0"/>
              <a:t>lat</a:t>
            </a:r>
          </a:p>
          <a:p>
            <a:pPr marL="0" indent="0">
              <a:buNone/>
            </a:pPr>
            <a:r>
              <a:rPr lang="pl-PL" dirty="0" smtClean="0"/>
              <a:t> </a:t>
            </a:r>
            <a:endParaRPr lang="pl-PL" dirty="0"/>
          </a:p>
          <a:p>
            <a:r>
              <a:rPr lang="pl-PL" dirty="0" smtClean="0"/>
              <a:t>Szacuje </a:t>
            </a:r>
            <a:r>
              <a:rPr lang="pl-PL" dirty="0"/>
              <a:t>się, że u około </a:t>
            </a:r>
            <a:r>
              <a:rPr lang="pl-PL" dirty="0">
                <a:solidFill>
                  <a:schemeClr val="accent1"/>
                </a:solidFill>
              </a:rPr>
              <a:t>10–15%</a:t>
            </a:r>
            <a:r>
              <a:rPr lang="pl-PL" dirty="0"/>
              <a:t> kobiet zgłaszających się z tym objawem rozwija się </a:t>
            </a:r>
            <a:r>
              <a:rPr lang="pl-PL" dirty="0">
                <a:solidFill>
                  <a:schemeClr val="accent1"/>
                </a:solidFill>
              </a:rPr>
              <a:t>rak endometrium </a:t>
            </a:r>
          </a:p>
        </p:txBody>
      </p:sp>
    </p:spTree>
    <p:extLst>
      <p:ext uri="{BB962C8B-B14F-4D97-AF65-F5344CB8AC3E}">
        <p14:creationId xmlns:p14="http://schemas.microsoft.com/office/powerpoint/2010/main" val="72269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Nieprawidłowe krwawienia po menopauzie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J</a:t>
            </a:r>
            <a:r>
              <a:rPr lang="pl-PL" dirty="0" smtClean="0"/>
              <a:t>ednorazowy </a:t>
            </a:r>
            <a:r>
              <a:rPr lang="pl-PL" dirty="0"/>
              <a:t>epizod PMB zwiększa </a:t>
            </a:r>
            <a:r>
              <a:rPr lang="pl-PL" dirty="0">
                <a:solidFill>
                  <a:schemeClr val="accent1"/>
                </a:solidFill>
              </a:rPr>
              <a:t>ryzyko raka endometrium 64−</a:t>
            </a:r>
            <a:r>
              <a:rPr lang="pl-PL" dirty="0" smtClean="0">
                <a:solidFill>
                  <a:schemeClr val="accent1"/>
                </a:solidFill>
              </a:rPr>
              <a:t>krotnie </a:t>
            </a:r>
            <a:r>
              <a:rPr lang="pl-PL" dirty="0"/>
              <a:t>w porównaniu z jego </a:t>
            </a:r>
            <a:r>
              <a:rPr lang="pl-PL" dirty="0" smtClean="0"/>
              <a:t>brakiem</a:t>
            </a:r>
          </a:p>
          <a:p>
            <a:endParaRPr lang="pl-PL" dirty="0" smtClean="0"/>
          </a:p>
          <a:p>
            <a:r>
              <a:rPr lang="pl-PL" dirty="0" smtClean="0"/>
              <a:t>Ryzyko </a:t>
            </a:r>
            <a:r>
              <a:rPr lang="pl-PL" dirty="0"/>
              <a:t>rozpoznania raka lub atypii komórkowej endometrium </a:t>
            </a:r>
            <a:r>
              <a:rPr lang="pl-PL" dirty="0">
                <a:solidFill>
                  <a:schemeClr val="accent1"/>
                </a:solidFill>
              </a:rPr>
              <a:t>dodatkowo wzrasta </a:t>
            </a:r>
            <a:r>
              <a:rPr lang="pl-PL" dirty="0"/>
              <a:t>w nawracających </a:t>
            </a:r>
            <a:r>
              <a:rPr lang="pl-PL" dirty="0" smtClean="0"/>
              <a:t>krwawieniach </a:t>
            </a:r>
            <a:r>
              <a:rPr lang="pl-PL" dirty="0"/>
              <a:t>z </a:t>
            </a:r>
            <a:r>
              <a:rPr lang="pl-PL" dirty="0" smtClean="0"/>
              <a:t>macicy</a:t>
            </a:r>
          </a:p>
          <a:p>
            <a:endParaRPr lang="pl-PL" dirty="0" smtClean="0"/>
          </a:p>
          <a:p>
            <a:r>
              <a:rPr lang="pl-PL" dirty="0" smtClean="0"/>
              <a:t>W </a:t>
            </a:r>
            <a:r>
              <a:rPr lang="pl-PL" dirty="0"/>
              <a:t>przypadkach kobiet stosujących hormonalną </a:t>
            </a:r>
            <a:r>
              <a:rPr lang="pl-PL" dirty="0" smtClean="0"/>
              <a:t>terapię </a:t>
            </a:r>
            <a:r>
              <a:rPr lang="pl-PL" dirty="0"/>
              <a:t>zastępczą (</a:t>
            </a:r>
            <a:r>
              <a:rPr lang="pl-PL" dirty="0">
                <a:solidFill>
                  <a:schemeClr val="accent1"/>
                </a:solidFill>
              </a:rPr>
              <a:t>HTZ</a:t>
            </a:r>
            <a:r>
              <a:rPr lang="pl-PL" dirty="0"/>
              <a:t>) epizod wystąpienia PMB wiąże się z około </a:t>
            </a:r>
            <a:r>
              <a:rPr lang="pl-PL" dirty="0" smtClean="0">
                <a:solidFill>
                  <a:schemeClr val="accent1"/>
                </a:solidFill>
              </a:rPr>
              <a:t>1%  </a:t>
            </a:r>
            <a:r>
              <a:rPr lang="pl-PL" dirty="0">
                <a:solidFill>
                  <a:schemeClr val="accent1"/>
                </a:solidFill>
              </a:rPr>
              <a:t>ryzykiem </a:t>
            </a:r>
            <a:r>
              <a:rPr lang="pl-PL" dirty="0"/>
              <a:t>raka endometrium </a:t>
            </a:r>
          </a:p>
        </p:txBody>
      </p:sp>
    </p:spTree>
    <p:extLst>
      <p:ext uri="{BB962C8B-B14F-4D97-AF65-F5344CB8AC3E}">
        <p14:creationId xmlns:p14="http://schemas.microsoft.com/office/powerpoint/2010/main" val="335486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Nieprawidłowe krwawienia po menopauzie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Trudności diagnostyczne mogą wystąpić u kobiet </a:t>
            </a:r>
            <a:r>
              <a:rPr lang="pl-PL" dirty="0">
                <a:solidFill>
                  <a:schemeClr val="accent1"/>
                </a:solidFill>
              </a:rPr>
              <a:t>leczonych </a:t>
            </a:r>
            <a:r>
              <a:rPr lang="pl-PL" dirty="0" smtClean="0">
                <a:solidFill>
                  <a:schemeClr val="accent1"/>
                </a:solidFill>
              </a:rPr>
              <a:t>hormonalnie </a:t>
            </a:r>
          </a:p>
          <a:p>
            <a:endParaRPr lang="pl-PL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pl-PL" dirty="0" smtClean="0"/>
              <a:t>Nieprawidłowe </a:t>
            </a:r>
            <a:r>
              <a:rPr lang="pl-PL" dirty="0"/>
              <a:t>krwawienia w tej grupie chorych mogą wynikać przede </a:t>
            </a:r>
            <a:r>
              <a:rPr lang="pl-PL" dirty="0" smtClean="0"/>
              <a:t>wszystkim:</a:t>
            </a:r>
          </a:p>
          <a:p>
            <a:r>
              <a:rPr lang="pl-PL" dirty="0" smtClean="0"/>
              <a:t>z </a:t>
            </a:r>
            <a:r>
              <a:rPr lang="pl-PL" dirty="0"/>
              <a:t>niewłaściwego stosowania leków, szczególnie zawierających czynnik </a:t>
            </a:r>
            <a:r>
              <a:rPr lang="pl-PL" dirty="0" err="1"/>
              <a:t>progestagenny</a:t>
            </a:r>
            <a:r>
              <a:rPr lang="pl-PL" dirty="0"/>
              <a:t>, </a:t>
            </a:r>
            <a:endParaRPr lang="pl-PL" dirty="0" smtClean="0"/>
          </a:p>
          <a:p>
            <a:r>
              <a:rPr lang="pl-PL" dirty="0" smtClean="0"/>
              <a:t>z </a:t>
            </a:r>
            <a:r>
              <a:rPr lang="pl-PL" dirty="0"/>
              <a:t>upośledzonego wchłaniania, </a:t>
            </a:r>
            <a:endParaRPr lang="pl-PL" dirty="0" smtClean="0"/>
          </a:p>
          <a:p>
            <a:r>
              <a:rPr lang="pl-PL" dirty="0" smtClean="0"/>
              <a:t>interakcji </a:t>
            </a:r>
            <a:r>
              <a:rPr lang="pl-PL" dirty="0"/>
              <a:t>z innymi lekami, </a:t>
            </a:r>
            <a:endParaRPr lang="pl-PL" dirty="0" smtClean="0"/>
          </a:p>
          <a:p>
            <a:r>
              <a:rPr lang="pl-PL" dirty="0" smtClean="0"/>
              <a:t>zaburzeń </a:t>
            </a:r>
            <a:r>
              <a:rPr lang="pl-PL" dirty="0"/>
              <a:t>krzepnięcia </a:t>
            </a:r>
          </a:p>
          <a:p>
            <a:r>
              <a:rPr lang="pl-PL" dirty="0" smtClean="0"/>
              <a:t>innych </a:t>
            </a:r>
            <a:r>
              <a:rPr lang="pl-PL" dirty="0"/>
              <a:t>nieprawidłowości ginekologicznych</a:t>
            </a:r>
          </a:p>
        </p:txBody>
      </p:sp>
    </p:spTree>
    <p:extLst>
      <p:ext uri="{BB962C8B-B14F-4D97-AF65-F5344CB8AC3E}">
        <p14:creationId xmlns:p14="http://schemas.microsoft.com/office/powerpoint/2010/main" val="418784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Nieprawidłowe krwawienia po menopauzie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Za nieprawidłowe krwawienia u kobiet stosujących </a:t>
            </a:r>
            <a:r>
              <a:rPr lang="pl-PL" dirty="0">
                <a:solidFill>
                  <a:schemeClr val="accent1"/>
                </a:solidFill>
              </a:rPr>
              <a:t>HTZ sekwencyjną </a:t>
            </a:r>
            <a:r>
              <a:rPr lang="pl-PL" dirty="0"/>
              <a:t>uważa się: </a:t>
            </a:r>
          </a:p>
          <a:p>
            <a:r>
              <a:rPr lang="pl-PL" dirty="0" smtClean="0"/>
              <a:t>obfite</a:t>
            </a:r>
            <a:r>
              <a:rPr lang="pl-PL" dirty="0"/>
              <a:t>, przedłużające się krwawienia, występujące pod koniec lub po zakończeniu fazy </a:t>
            </a:r>
            <a:r>
              <a:rPr lang="pl-PL" dirty="0" err="1" smtClean="0"/>
              <a:t>progestagennej</a:t>
            </a:r>
            <a:endParaRPr lang="pl-PL" dirty="0" smtClean="0"/>
          </a:p>
          <a:p>
            <a:r>
              <a:rPr lang="pl-PL" dirty="0" smtClean="0"/>
              <a:t>krwawienia </a:t>
            </a:r>
            <a:r>
              <a:rPr lang="pl-PL" dirty="0"/>
              <a:t>występujące w przerwie między właściwymi </a:t>
            </a:r>
            <a:r>
              <a:rPr lang="pl-PL" dirty="0" smtClean="0"/>
              <a:t>krwawieniami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Za nieprawidłowe krwawienia u kobiet stosujących </a:t>
            </a:r>
            <a:r>
              <a:rPr lang="pl-PL" dirty="0">
                <a:solidFill>
                  <a:schemeClr val="accent1"/>
                </a:solidFill>
              </a:rPr>
              <a:t>ciągłą HTZ </a:t>
            </a:r>
            <a:r>
              <a:rPr lang="pl-PL" dirty="0"/>
              <a:t>uważa się: </a:t>
            </a:r>
            <a:endParaRPr lang="pl-PL" dirty="0" smtClean="0"/>
          </a:p>
          <a:p>
            <a:r>
              <a:rPr lang="pl-PL" dirty="0" smtClean="0"/>
              <a:t>krwawienia </a:t>
            </a:r>
            <a:r>
              <a:rPr lang="pl-PL" dirty="0"/>
              <a:t>powyżej 6 miesięcy od włączenia </a:t>
            </a:r>
            <a:r>
              <a:rPr lang="pl-PL" dirty="0" smtClean="0"/>
              <a:t>terapii</a:t>
            </a:r>
            <a:endParaRPr lang="pl-PL" dirty="0"/>
          </a:p>
          <a:p>
            <a:r>
              <a:rPr lang="pl-PL" dirty="0" smtClean="0"/>
              <a:t>krwawienie</a:t>
            </a:r>
            <a:r>
              <a:rPr lang="pl-PL" dirty="0"/>
              <a:t>, które wystąpi po ustabilizowaniu się braku miesiączki </a:t>
            </a:r>
          </a:p>
        </p:txBody>
      </p:sp>
    </p:spTree>
    <p:extLst>
      <p:ext uri="{BB962C8B-B14F-4D97-AF65-F5344CB8AC3E}">
        <p14:creationId xmlns:p14="http://schemas.microsoft.com/office/powerpoint/2010/main" val="347060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Nieprawidłowe krwawienia po menopauzie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>
                <a:solidFill>
                  <a:schemeClr val="accent1"/>
                </a:solidFill>
              </a:rPr>
              <a:t>Przyczyny:</a:t>
            </a:r>
          </a:p>
          <a:p>
            <a:r>
              <a:rPr lang="pl-PL" dirty="0" smtClean="0"/>
              <a:t>Atrofia </a:t>
            </a:r>
            <a:r>
              <a:rPr lang="pl-PL" dirty="0"/>
              <a:t>endometrium i śluzówek pochwy </a:t>
            </a:r>
            <a:r>
              <a:rPr lang="pl-PL" dirty="0" smtClean="0"/>
              <a:t>60–80%</a:t>
            </a:r>
          </a:p>
          <a:p>
            <a:r>
              <a:rPr lang="pl-PL" dirty="0" err="1" smtClean="0"/>
              <a:t>Estrogenoterapia</a:t>
            </a:r>
            <a:r>
              <a:rPr lang="pl-PL" dirty="0" smtClean="0"/>
              <a:t> 15–25 % </a:t>
            </a:r>
          </a:p>
          <a:p>
            <a:r>
              <a:rPr lang="pl-PL" dirty="0" smtClean="0"/>
              <a:t>Rak </a:t>
            </a:r>
            <a:r>
              <a:rPr lang="pl-PL" dirty="0"/>
              <a:t>endometrium </a:t>
            </a:r>
            <a:r>
              <a:rPr lang="pl-PL" dirty="0" smtClean="0"/>
              <a:t>10 – 15 % </a:t>
            </a:r>
          </a:p>
          <a:p>
            <a:r>
              <a:rPr lang="pl-PL" dirty="0" smtClean="0"/>
              <a:t>Rozrosty </a:t>
            </a:r>
            <a:r>
              <a:rPr lang="pl-PL" dirty="0"/>
              <a:t>endometrium 5–10 </a:t>
            </a:r>
            <a:r>
              <a:rPr lang="pl-PL" dirty="0" smtClean="0"/>
              <a:t>% </a:t>
            </a:r>
          </a:p>
          <a:p>
            <a:r>
              <a:rPr lang="pl-PL" dirty="0" smtClean="0"/>
              <a:t>Polip </a:t>
            </a:r>
            <a:r>
              <a:rPr lang="pl-PL" dirty="0"/>
              <a:t>endometrium lub szyjki macicy </a:t>
            </a:r>
            <a:r>
              <a:rPr lang="pl-PL" dirty="0" smtClean="0"/>
              <a:t>2–12 % </a:t>
            </a:r>
          </a:p>
          <a:p>
            <a:r>
              <a:rPr lang="pl-PL" dirty="0" smtClean="0"/>
              <a:t>Pozostałe  8% (zmiany </a:t>
            </a:r>
            <a:r>
              <a:rPr lang="pl-PL" dirty="0"/>
              <a:t>na sromie, w pochwie lub szyjce macicy</a:t>
            </a:r>
            <a:r>
              <a:rPr lang="pl-PL" dirty="0" smtClean="0"/>
              <a:t>, </a:t>
            </a:r>
            <a:r>
              <a:rPr lang="pl-PL" dirty="0"/>
              <a:t>polip cewki moczowej, leczenie przeciwkrzepliwe, inne)</a:t>
            </a:r>
          </a:p>
        </p:txBody>
      </p:sp>
    </p:spTree>
    <p:extLst>
      <p:ext uri="{BB962C8B-B14F-4D97-AF65-F5344CB8AC3E}">
        <p14:creationId xmlns:p14="http://schemas.microsoft.com/office/powerpoint/2010/main" val="375573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Nieprawidłowe krwawienia po </a:t>
            </a:r>
            <a:r>
              <a:rPr lang="pl-PL" dirty="0" smtClean="0"/>
              <a:t>menopauzie- </a:t>
            </a:r>
            <a:r>
              <a:rPr lang="pl-PL" dirty="0" smtClean="0">
                <a:solidFill>
                  <a:schemeClr val="accent1"/>
                </a:solidFill>
              </a:rPr>
              <a:t>Atrofia </a:t>
            </a:r>
            <a:r>
              <a:rPr lang="pl-PL" dirty="0">
                <a:solidFill>
                  <a:schemeClr val="accent1"/>
                </a:solidFill>
              </a:rPr>
              <a:t>endometrium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Krwawienie wynikające </a:t>
            </a:r>
            <a:r>
              <a:rPr lang="pl-PL" dirty="0"/>
              <a:t>z zanikowego endometrium dotyczy </a:t>
            </a:r>
            <a:r>
              <a:rPr lang="pl-PL" dirty="0" smtClean="0"/>
              <a:t>zwykle </a:t>
            </a:r>
            <a:r>
              <a:rPr lang="pl-PL" dirty="0"/>
              <a:t>okresu ponad 10 lat od menopauzy </a:t>
            </a:r>
          </a:p>
          <a:p>
            <a:endParaRPr lang="pl-PL" dirty="0" smtClean="0"/>
          </a:p>
          <a:p>
            <a:r>
              <a:rPr lang="pl-PL" dirty="0" smtClean="0"/>
              <a:t>W </a:t>
            </a:r>
            <a:r>
              <a:rPr lang="pl-PL" dirty="0"/>
              <a:t>diagnostyce </a:t>
            </a:r>
            <a:r>
              <a:rPr lang="pl-PL" dirty="0">
                <a:solidFill>
                  <a:schemeClr val="accent1"/>
                </a:solidFill>
              </a:rPr>
              <a:t>nieinwazyjnej</a:t>
            </a:r>
            <a:r>
              <a:rPr lang="pl-PL" dirty="0"/>
              <a:t> obraz ultrasonograficzny ukazuje linijne </a:t>
            </a:r>
            <a:r>
              <a:rPr lang="pl-PL" dirty="0" smtClean="0"/>
              <a:t>endometrium </a:t>
            </a:r>
            <a:endParaRPr lang="pl-PL" dirty="0"/>
          </a:p>
          <a:p>
            <a:r>
              <a:rPr lang="pl-PL" dirty="0"/>
              <a:t>I</a:t>
            </a:r>
            <a:r>
              <a:rPr lang="pl-PL" dirty="0" smtClean="0"/>
              <a:t>lość </a:t>
            </a:r>
            <a:r>
              <a:rPr lang="pl-PL" dirty="0"/>
              <a:t>materiału uzyskanego podczas zabiegów </a:t>
            </a:r>
            <a:r>
              <a:rPr lang="pl-PL" dirty="0">
                <a:solidFill>
                  <a:schemeClr val="accent1"/>
                </a:solidFill>
              </a:rPr>
              <a:t>inwazyjnych</a:t>
            </a:r>
            <a:r>
              <a:rPr lang="pl-PL" dirty="0"/>
              <a:t> jest minimalna i zwykle </a:t>
            </a:r>
            <a:r>
              <a:rPr lang="pl-PL" dirty="0" smtClean="0"/>
              <a:t>obejmuje </a:t>
            </a:r>
            <a:r>
              <a:rPr lang="pl-PL" dirty="0"/>
              <a:t>fragmenty błony śluzowej lub krwi.</a:t>
            </a:r>
          </a:p>
        </p:txBody>
      </p:sp>
    </p:spTree>
    <p:extLst>
      <p:ext uri="{BB962C8B-B14F-4D97-AF65-F5344CB8AC3E}">
        <p14:creationId xmlns:p14="http://schemas.microsoft.com/office/powerpoint/2010/main" val="52769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Nieprawidłowe krwawienia po </a:t>
            </a:r>
            <a:r>
              <a:rPr lang="pl-PL" dirty="0" smtClean="0"/>
              <a:t>menopauzie-</a:t>
            </a:r>
            <a:r>
              <a:rPr lang="pl-PL" dirty="0">
                <a:solidFill>
                  <a:schemeClr val="accent1"/>
                </a:solidFill>
              </a:rPr>
              <a:t>Polipy endometrium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Szacuje </a:t>
            </a:r>
            <a:r>
              <a:rPr lang="pl-PL" dirty="0"/>
              <a:t>się, że występują one u 13–50% kobiet z PMB </a:t>
            </a:r>
            <a:r>
              <a:rPr lang="pl-PL" dirty="0" smtClean="0"/>
              <a:t> </a:t>
            </a:r>
          </a:p>
          <a:p>
            <a:r>
              <a:rPr lang="pl-PL" dirty="0" smtClean="0"/>
              <a:t>Większość </a:t>
            </a:r>
            <a:r>
              <a:rPr lang="pl-PL" dirty="0"/>
              <a:t>tych zmian jest łagodna, choć niekiedy można w nich stwierdzić stadia przedrakowe bądź raka endometrium. </a:t>
            </a:r>
            <a:endParaRPr lang="pl-PL" dirty="0" smtClean="0"/>
          </a:p>
          <a:p>
            <a:r>
              <a:rPr lang="pl-PL" dirty="0" smtClean="0"/>
              <a:t>Rozrost </a:t>
            </a:r>
            <a:r>
              <a:rPr lang="pl-PL" dirty="0"/>
              <a:t>złośliwy, zlokalizowany w polipach endometrium u kobiet w wieku </a:t>
            </a:r>
            <a:r>
              <a:rPr lang="pl-PL" dirty="0" err="1"/>
              <a:t>pomenopauzalnym</a:t>
            </a:r>
            <a:r>
              <a:rPr lang="pl-PL" dirty="0"/>
              <a:t>, występuje z częstością 0,5–4,8% </a:t>
            </a:r>
            <a:r>
              <a:rPr lang="pl-PL" dirty="0" smtClean="0"/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8359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Nieprawidłowe krwawienia po </a:t>
            </a:r>
            <a:r>
              <a:rPr lang="pl-PL" dirty="0" smtClean="0"/>
              <a:t>menopauzie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accent1"/>
                </a:solidFill>
              </a:rPr>
              <a:t>Diagnostyka</a:t>
            </a:r>
            <a:r>
              <a:rPr lang="pl-PL" dirty="0" smtClean="0"/>
              <a:t> </a:t>
            </a:r>
          </a:p>
          <a:p>
            <a:r>
              <a:rPr lang="pl-PL" dirty="0" smtClean="0"/>
              <a:t>Podstawowy cele - wykluczenie raka </a:t>
            </a:r>
            <a:r>
              <a:rPr lang="pl-PL" dirty="0"/>
              <a:t>endometrium. </a:t>
            </a:r>
          </a:p>
          <a:p>
            <a:pPr marL="0" indent="0">
              <a:buNone/>
            </a:pPr>
            <a:r>
              <a:rPr lang="pl-PL" dirty="0" smtClean="0">
                <a:solidFill>
                  <a:schemeClr val="accent1"/>
                </a:solidFill>
              </a:rPr>
              <a:t>Metody nieinwazyjne</a:t>
            </a:r>
            <a:r>
              <a:rPr lang="pl-PL" dirty="0" smtClean="0"/>
              <a:t>: </a:t>
            </a:r>
          </a:p>
          <a:p>
            <a:pPr lvl="1"/>
            <a:r>
              <a:rPr lang="pl-PL" dirty="0" smtClean="0"/>
              <a:t>badanie zestawione u </a:t>
            </a:r>
            <a:r>
              <a:rPr lang="pl-PL" dirty="0"/>
              <a:t>każdej kobiety zgłaszającej się z PMB, </a:t>
            </a:r>
            <a:endParaRPr lang="pl-PL" dirty="0" smtClean="0"/>
          </a:p>
          <a:p>
            <a:pPr lvl="1"/>
            <a:r>
              <a:rPr lang="pl-PL" dirty="0" err="1" smtClean="0"/>
              <a:t>transwaginalne</a:t>
            </a:r>
            <a:r>
              <a:rPr lang="pl-PL" dirty="0" smtClean="0"/>
              <a:t> badanie </a:t>
            </a:r>
            <a:r>
              <a:rPr lang="pl-PL" dirty="0"/>
              <a:t>ultrasonograficzne (USG−TV, </a:t>
            </a:r>
            <a:r>
              <a:rPr lang="pl-PL" dirty="0" err="1"/>
              <a:t>transvaginal</a:t>
            </a:r>
            <a:r>
              <a:rPr lang="pl-PL" dirty="0"/>
              <a:t> </a:t>
            </a:r>
            <a:r>
              <a:rPr lang="pl-PL" dirty="0" err="1"/>
              <a:t>ultrasound</a:t>
            </a:r>
            <a:r>
              <a:rPr lang="pl-PL" dirty="0"/>
              <a:t>), </a:t>
            </a:r>
            <a:r>
              <a:rPr lang="pl-PL" dirty="0" smtClean="0"/>
              <a:t>jako </a:t>
            </a:r>
            <a:r>
              <a:rPr lang="pl-PL" dirty="0"/>
              <a:t>pierwszy </a:t>
            </a:r>
            <a:r>
              <a:rPr lang="pl-PL" dirty="0" smtClean="0"/>
              <a:t>krok, ocena </a:t>
            </a:r>
            <a:r>
              <a:rPr lang="pl-PL" dirty="0"/>
              <a:t>grubości i morfologii endometrium, co w niektórych przypadkach może sugerować istnienie procesu złośliwego. </a:t>
            </a:r>
            <a:endParaRPr lang="pl-PL" dirty="0" smtClean="0"/>
          </a:p>
          <a:p>
            <a:pPr lvl="1"/>
            <a:r>
              <a:rPr lang="pl-PL" dirty="0" smtClean="0"/>
              <a:t>USG</a:t>
            </a:r>
            <a:r>
              <a:rPr lang="pl-PL" dirty="0"/>
              <a:t>−TV może zostać poszerzone o ocenę przepływów metodą Dopplera</a:t>
            </a:r>
          </a:p>
        </p:txBody>
      </p:sp>
    </p:spTree>
    <p:extLst>
      <p:ext uri="{BB962C8B-B14F-4D97-AF65-F5344CB8AC3E}">
        <p14:creationId xmlns:p14="http://schemas.microsoft.com/office/powerpoint/2010/main" val="333841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Nieprawidłowe krwawienia po </a:t>
            </a:r>
            <a:r>
              <a:rPr lang="pl-PL" dirty="0" smtClean="0"/>
              <a:t>menopauzie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>
                <a:solidFill>
                  <a:schemeClr val="accent1"/>
                </a:solidFill>
              </a:rPr>
              <a:t>Metody diagnostyki </a:t>
            </a:r>
            <a:r>
              <a:rPr lang="pl-PL" dirty="0" smtClean="0">
                <a:solidFill>
                  <a:schemeClr val="accent1"/>
                </a:solidFill>
              </a:rPr>
              <a:t>inwazyjnej</a:t>
            </a:r>
          </a:p>
          <a:p>
            <a:r>
              <a:rPr lang="pl-PL" dirty="0"/>
              <a:t>O</a:t>
            </a:r>
            <a:r>
              <a:rPr lang="pl-PL" dirty="0" smtClean="0"/>
              <a:t>stateczną </a:t>
            </a:r>
            <a:r>
              <a:rPr lang="pl-PL" dirty="0"/>
              <a:t>diagnozę można postawić jedynie na podstawie wyniku badania </a:t>
            </a:r>
            <a:r>
              <a:rPr lang="pl-PL" dirty="0" smtClean="0"/>
              <a:t>histopatologicznego</a:t>
            </a:r>
          </a:p>
          <a:p>
            <a:r>
              <a:rPr lang="pl-PL" dirty="0">
                <a:solidFill>
                  <a:schemeClr val="accent1"/>
                </a:solidFill>
              </a:rPr>
              <a:t>Biopsja szczoteczkowa- </a:t>
            </a:r>
            <a:r>
              <a:rPr lang="pl-PL" dirty="0" smtClean="0"/>
              <a:t>metoda prosta, małoinwazyjna, niebolesna </a:t>
            </a:r>
            <a:r>
              <a:rPr lang="pl-PL" dirty="0"/>
              <a:t>oraz dobrze </a:t>
            </a:r>
            <a:r>
              <a:rPr lang="pl-PL" dirty="0" smtClean="0"/>
              <a:t>tolerowana </a:t>
            </a:r>
            <a:r>
              <a:rPr lang="pl-PL" dirty="0"/>
              <a:t>przez </a:t>
            </a:r>
            <a:r>
              <a:rPr lang="pl-PL" dirty="0" smtClean="0"/>
              <a:t>pacjentki, dzięki </a:t>
            </a:r>
            <a:r>
              <a:rPr lang="pl-PL" dirty="0"/>
              <a:t>czemu umożliwia wielokrotną ocenę cytologiczną wymazów z jamy </a:t>
            </a:r>
            <a:r>
              <a:rPr lang="pl-PL" dirty="0" smtClean="0"/>
              <a:t>macicy</a:t>
            </a:r>
          </a:p>
          <a:p>
            <a:r>
              <a:rPr lang="pl-PL" dirty="0">
                <a:solidFill>
                  <a:schemeClr val="accent1"/>
                </a:solidFill>
              </a:rPr>
              <a:t>Biopsja aspiracyjna </a:t>
            </a:r>
            <a:r>
              <a:rPr lang="pl-PL" dirty="0" smtClean="0"/>
              <a:t>-należy </a:t>
            </a:r>
            <a:r>
              <a:rPr lang="pl-PL" dirty="0"/>
              <a:t>do małoinwazyjnych i polega na aspiracji </a:t>
            </a:r>
            <a:r>
              <a:rPr lang="pl-PL" dirty="0" smtClean="0"/>
              <a:t>fragmentów </a:t>
            </a:r>
            <a:r>
              <a:rPr lang="pl-PL" dirty="0"/>
              <a:t>endometrium przy użyciu cienkiej, plastikowej, giętkiej kaniuli zwanej </a:t>
            </a:r>
            <a:r>
              <a:rPr lang="pl-PL" dirty="0" err="1"/>
              <a:t>pipellą</a:t>
            </a:r>
            <a:r>
              <a:rPr lang="pl-PL" dirty="0"/>
              <a:t>, wprowadzanej do jamy macicy bez </a:t>
            </a:r>
            <a:r>
              <a:rPr lang="pl-PL" dirty="0" smtClean="0"/>
              <a:t>konieczności </a:t>
            </a:r>
            <a:r>
              <a:rPr lang="pl-PL" dirty="0"/>
              <a:t>rozszerzania kanału szyjki macicy</a:t>
            </a:r>
            <a:r>
              <a:rPr lang="pl-PL" dirty="0" smtClean="0"/>
              <a:t>.</a:t>
            </a:r>
          </a:p>
          <a:p>
            <a:r>
              <a:rPr lang="pl-PL" dirty="0" smtClean="0"/>
              <a:t>Metoda </a:t>
            </a:r>
            <a:r>
              <a:rPr lang="pl-PL" dirty="0"/>
              <a:t>ta jest dobrze </a:t>
            </a:r>
            <a:r>
              <a:rPr lang="pl-PL" dirty="0" smtClean="0"/>
              <a:t>tolerowana </a:t>
            </a:r>
            <a:r>
              <a:rPr lang="pl-PL" dirty="0"/>
              <a:t>i może być stosowana w warunkach </a:t>
            </a:r>
            <a:r>
              <a:rPr lang="pl-PL" dirty="0" smtClean="0"/>
              <a:t>ambulatoryjnych</a:t>
            </a:r>
          </a:p>
          <a:p>
            <a:r>
              <a:rPr lang="pl-PL" dirty="0" smtClean="0"/>
              <a:t>Ryzyko drobnych </a:t>
            </a:r>
            <a:r>
              <a:rPr lang="pl-PL" dirty="0"/>
              <a:t>powikłań związanych z zabiegiem szacuje się na około 10% </a:t>
            </a:r>
          </a:p>
        </p:txBody>
      </p:sp>
    </p:spTree>
    <p:extLst>
      <p:ext uri="{BB962C8B-B14F-4D97-AF65-F5344CB8AC3E}">
        <p14:creationId xmlns:p14="http://schemas.microsoft.com/office/powerpoint/2010/main" val="163552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Nieprawidłowe krwawienia po menopauzie-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solidFill>
                  <a:schemeClr val="accent1"/>
                </a:solidFill>
              </a:rPr>
              <a:t>Diagnostyka c.d.</a:t>
            </a:r>
          </a:p>
          <a:p>
            <a:r>
              <a:rPr lang="pl-PL" dirty="0" smtClean="0">
                <a:solidFill>
                  <a:schemeClr val="accent1"/>
                </a:solidFill>
              </a:rPr>
              <a:t>Frakcjonowane </a:t>
            </a:r>
            <a:r>
              <a:rPr lang="pl-PL" dirty="0">
                <a:solidFill>
                  <a:schemeClr val="accent1"/>
                </a:solidFill>
              </a:rPr>
              <a:t>wyłyżeczkowanie jamy macicy </a:t>
            </a:r>
            <a:r>
              <a:rPr lang="pl-PL" dirty="0" smtClean="0"/>
              <a:t>zabieg </a:t>
            </a:r>
            <a:r>
              <a:rPr lang="pl-PL" dirty="0"/>
              <a:t>stosowany od wielu lat i polega na rozszerzeniu kanału szyjki z następowym, frakcjonowanym wyłyżeczkowaniem kanału szyjki oraz jamy macicy. </a:t>
            </a:r>
            <a:endParaRPr lang="pl-PL" dirty="0" smtClean="0"/>
          </a:p>
          <a:p>
            <a:r>
              <a:rPr lang="pl-PL" dirty="0" smtClean="0"/>
              <a:t>Z </a:t>
            </a:r>
            <a:r>
              <a:rPr lang="pl-PL" dirty="0"/>
              <a:t>reguły wykonuje się go w ramach hospitalizacji, w znieczuleniu ogólnym, bez kontroli wzroku, a operator nie ma możliwości oceny i weryfikacji ewentualnych miejsc podejrzanych</a:t>
            </a:r>
            <a:r>
              <a:rPr lang="pl-PL" dirty="0" smtClean="0"/>
              <a:t>.</a:t>
            </a:r>
          </a:p>
          <a:p>
            <a:r>
              <a:rPr lang="pl-PL" dirty="0">
                <a:solidFill>
                  <a:schemeClr val="accent1"/>
                </a:solidFill>
              </a:rPr>
              <a:t>Histeroskopia</a:t>
            </a:r>
            <a:r>
              <a:rPr lang="pl-PL" dirty="0"/>
              <a:t> </a:t>
            </a:r>
            <a:r>
              <a:rPr lang="pl-PL" dirty="0" smtClean="0"/>
              <a:t>-</a:t>
            </a:r>
            <a:r>
              <a:rPr lang="pl-PL" dirty="0"/>
              <a:t>z następowym celowanym </a:t>
            </a:r>
            <a:r>
              <a:rPr lang="pl-PL" dirty="0" smtClean="0"/>
              <a:t>pobraniem </a:t>
            </a:r>
            <a:r>
              <a:rPr lang="pl-PL" dirty="0"/>
              <a:t>fragmentów błony śluzowej jamy </a:t>
            </a:r>
            <a:r>
              <a:rPr lang="pl-PL" dirty="0" smtClean="0"/>
              <a:t>macicy umożliwia </a:t>
            </a:r>
            <a:r>
              <a:rPr lang="pl-PL" dirty="0"/>
              <a:t>w sposób najbardziej precyzyjny określenie </a:t>
            </a:r>
            <a:r>
              <a:rPr lang="pl-PL" dirty="0" smtClean="0"/>
              <a:t>patologii endometrium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2102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Krwawienia młodocianych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W leczeniu krwawień </a:t>
            </a:r>
            <a:r>
              <a:rPr lang="pl-PL" dirty="0" smtClean="0"/>
              <a:t>o </a:t>
            </a:r>
            <a:r>
              <a:rPr lang="pl-PL" dirty="0"/>
              <a:t>umiarkowanym </a:t>
            </a:r>
            <a:r>
              <a:rPr lang="pl-PL" dirty="0" smtClean="0"/>
              <a:t>nasileniu</a:t>
            </a:r>
          </a:p>
          <a:p>
            <a:r>
              <a:rPr lang="pl-PL" dirty="0" smtClean="0"/>
              <a:t>przedłużające </a:t>
            </a:r>
            <a:r>
              <a:rPr lang="pl-PL" dirty="0"/>
              <a:t>się i/lub obfite krwawienia &gt; 7 dni </a:t>
            </a:r>
            <a:r>
              <a:rPr lang="pl-PL" dirty="0" smtClean="0"/>
              <a:t>z </a:t>
            </a:r>
            <a:r>
              <a:rPr lang="pl-PL" dirty="0"/>
              <a:t>umiarkowaną utratą krwi miesiączkowej; </a:t>
            </a:r>
            <a:endParaRPr lang="pl-PL" dirty="0" smtClean="0"/>
          </a:p>
          <a:p>
            <a:r>
              <a:rPr lang="pl-PL" dirty="0" err="1" smtClean="0"/>
              <a:t>Hb</a:t>
            </a:r>
            <a:r>
              <a:rPr lang="pl-PL" dirty="0"/>
              <a:t>: 10–12 g/dl</a:t>
            </a:r>
            <a:r>
              <a:rPr lang="pl-PL" dirty="0" smtClean="0"/>
              <a:t>)</a:t>
            </a:r>
            <a:r>
              <a:rPr lang="pl-PL" dirty="0"/>
              <a:t> </a:t>
            </a: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można zastosować: 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2"/>
          </p:nvPr>
        </p:nvSpPr>
        <p:spPr>
          <a:xfrm>
            <a:off x="7190747" y="2126221"/>
            <a:ext cx="4313864" cy="4496647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/>
              <a:t>Terapię </a:t>
            </a:r>
            <a:r>
              <a:rPr lang="pl-PL" dirty="0" err="1" smtClean="0"/>
              <a:t>estrogenowo</a:t>
            </a:r>
            <a:r>
              <a:rPr lang="pl-PL" dirty="0" err="1"/>
              <a:t>−progestagenną</a:t>
            </a:r>
            <a:r>
              <a:rPr lang="pl-PL" dirty="0"/>
              <a:t> (E−P), </a:t>
            </a:r>
            <a:endParaRPr lang="pl-PL" dirty="0" smtClean="0"/>
          </a:p>
          <a:p>
            <a:r>
              <a:rPr lang="pl-PL" dirty="0" smtClean="0"/>
              <a:t>doustną </a:t>
            </a:r>
            <a:r>
              <a:rPr lang="pl-PL" dirty="0"/>
              <a:t>dwuskładnikową antykoncepcję hormonalną </a:t>
            </a:r>
            <a:endParaRPr lang="pl-PL" dirty="0" smtClean="0"/>
          </a:p>
          <a:p>
            <a:r>
              <a:rPr lang="pl-PL" dirty="0" smtClean="0"/>
              <a:t>lub </a:t>
            </a:r>
            <a:r>
              <a:rPr lang="pl-PL" dirty="0"/>
              <a:t>samą terapię </a:t>
            </a:r>
            <a:r>
              <a:rPr lang="pl-PL" dirty="0" err="1"/>
              <a:t>progestagenną</a:t>
            </a:r>
            <a:r>
              <a:rPr lang="pl-PL" dirty="0"/>
              <a:t> </a:t>
            </a:r>
            <a:endParaRPr lang="pl-PL" dirty="0" smtClean="0"/>
          </a:p>
          <a:p>
            <a:r>
              <a:rPr lang="pl-PL" dirty="0" smtClean="0"/>
              <a:t>dodatkowo </a:t>
            </a:r>
            <a:r>
              <a:rPr lang="pl-PL" dirty="0"/>
              <a:t>witaminy, </a:t>
            </a:r>
            <a:endParaRPr lang="pl-PL" dirty="0" smtClean="0"/>
          </a:p>
          <a:p>
            <a:r>
              <a:rPr lang="pl-PL" dirty="0" smtClean="0"/>
              <a:t>preparaty </a:t>
            </a:r>
            <a:r>
              <a:rPr lang="pl-PL" dirty="0"/>
              <a:t>żelaza, </a:t>
            </a:r>
            <a:endParaRPr lang="pl-PL" dirty="0" smtClean="0"/>
          </a:p>
          <a:p>
            <a:r>
              <a:rPr lang="pl-PL" dirty="0" err="1" smtClean="0"/>
              <a:t>antyfibrynolityki</a:t>
            </a:r>
            <a:r>
              <a:rPr lang="pl-PL" dirty="0"/>
              <a:t>, </a:t>
            </a:r>
            <a:r>
              <a:rPr lang="pl-PL" dirty="0" smtClean="0"/>
              <a:t>NLP </a:t>
            </a:r>
            <a:r>
              <a:rPr lang="pl-PL" dirty="0"/>
              <a:t>i </a:t>
            </a:r>
            <a:r>
              <a:rPr lang="pl-PL" dirty="0" smtClean="0"/>
              <a:t>ewentualnie </a:t>
            </a:r>
            <a:r>
              <a:rPr lang="pl-PL" dirty="0"/>
              <a:t>antybiotykoterapię. </a:t>
            </a:r>
            <a:endParaRPr lang="pl-PL" dirty="0" smtClean="0"/>
          </a:p>
          <a:p>
            <a:r>
              <a:rPr lang="pl-PL" dirty="0" smtClean="0"/>
              <a:t>Terapię </a:t>
            </a:r>
            <a:r>
              <a:rPr lang="pl-PL" dirty="0"/>
              <a:t>E−P zaleca się zwłaszcza w przypadku, gdy krwawienia utrzymują się przez dłuższy czas, a grubość endometrium w badaniu USG nie przekracza 5 mm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6318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solidFill>
                  <a:schemeClr val="accent1"/>
                </a:solidFill>
              </a:rPr>
              <a:t>Nawracające</a:t>
            </a:r>
            <a:r>
              <a:rPr lang="pl-PL" dirty="0" smtClean="0"/>
              <a:t> </a:t>
            </a:r>
            <a:r>
              <a:rPr lang="pl-PL" dirty="0"/>
              <a:t>nieprawidłowe krwawienia </a:t>
            </a:r>
            <a:r>
              <a:rPr lang="pl-PL" dirty="0" err="1"/>
              <a:t>pomenopauzalne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Brakuje dowodów na jednoznaczne określenie, kiedy należy wdrożyć </a:t>
            </a:r>
            <a:r>
              <a:rPr lang="pl-PL" dirty="0" smtClean="0"/>
              <a:t>ponowną </a:t>
            </a:r>
            <a:r>
              <a:rPr lang="pl-PL" dirty="0">
                <a:solidFill>
                  <a:schemeClr val="accent1"/>
                </a:solidFill>
              </a:rPr>
              <a:t>diagnostykę nieprawidłowych, nawracających bądź przewlekłych</a:t>
            </a:r>
            <a:r>
              <a:rPr lang="pl-PL" dirty="0"/>
              <a:t> krwawień </a:t>
            </a:r>
            <a:r>
              <a:rPr lang="pl-PL" dirty="0" err="1"/>
              <a:t>pomenopauzalnych</a:t>
            </a:r>
            <a:r>
              <a:rPr lang="pl-PL" dirty="0"/>
              <a:t>. </a:t>
            </a:r>
            <a:endParaRPr lang="pl-PL" dirty="0" smtClean="0"/>
          </a:p>
          <a:p>
            <a:r>
              <a:rPr lang="pl-PL" dirty="0" smtClean="0"/>
              <a:t>Decyzja </a:t>
            </a:r>
            <a:r>
              <a:rPr lang="pl-PL" dirty="0"/>
              <a:t>ta powinna uwzględniać możliwość istnienia wyników fałszywie ujemnych związanych z każdą metodą </a:t>
            </a:r>
            <a:r>
              <a:rPr lang="pl-PL" dirty="0" smtClean="0"/>
              <a:t>diagnostyczną</a:t>
            </a:r>
            <a:r>
              <a:rPr lang="pl-PL" dirty="0"/>
              <a:t>. </a:t>
            </a:r>
            <a:endParaRPr lang="pl-PL" dirty="0" smtClean="0"/>
          </a:p>
          <a:p>
            <a:r>
              <a:rPr lang="pl-PL" dirty="0" smtClean="0"/>
              <a:t>Zasadne </a:t>
            </a:r>
            <a:r>
              <a:rPr lang="pl-PL" dirty="0"/>
              <a:t>wydaje się wdrożenie ponownej diagnostyki </a:t>
            </a:r>
            <a:r>
              <a:rPr lang="pl-PL" dirty="0" smtClean="0"/>
              <a:t>inwazyjnej </a:t>
            </a:r>
            <a:r>
              <a:rPr lang="pl-PL" dirty="0"/>
              <a:t>nawracających krwawień </a:t>
            </a:r>
            <a:r>
              <a:rPr lang="pl-PL" dirty="0" err="1"/>
              <a:t>pomenopauzalnych</a:t>
            </a:r>
            <a:r>
              <a:rPr lang="pl-PL" dirty="0"/>
              <a:t> po 6 miesiącach od poprzedniego badania </a:t>
            </a:r>
          </a:p>
          <a:p>
            <a:r>
              <a:rPr lang="pl-PL" dirty="0" smtClean="0"/>
              <a:t>W </a:t>
            </a:r>
            <a:r>
              <a:rPr lang="pl-PL" dirty="0"/>
              <a:t>takich przypadkach warto wykonać </a:t>
            </a:r>
            <a:r>
              <a:rPr lang="pl-PL" dirty="0" smtClean="0"/>
              <a:t>histeroskopię </a:t>
            </a:r>
            <a:r>
              <a:rPr lang="pl-PL" dirty="0"/>
              <a:t>z biopsją celowaną</a:t>
            </a:r>
          </a:p>
        </p:txBody>
      </p:sp>
    </p:spTree>
    <p:extLst>
      <p:ext uri="{BB962C8B-B14F-4D97-AF65-F5344CB8AC3E}">
        <p14:creationId xmlns:p14="http://schemas.microsoft.com/office/powerpoint/2010/main" val="2795802160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781645" y="2741521"/>
            <a:ext cx="8911687" cy="1280890"/>
          </a:xfrm>
        </p:spPr>
        <p:txBody>
          <a:bodyPr/>
          <a:lstStyle/>
          <a:p>
            <a:r>
              <a:rPr lang="pl-PL" dirty="0" smtClean="0">
                <a:solidFill>
                  <a:schemeClr val="accent1"/>
                </a:solidFill>
              </a:rPr>
              <a:t>Dziękuję za uwagę </a:t>
            </a:r>
            <a:endParaRPr lang="pl-PL" dirty="0">
              <a:solidFill>
                <a:schemeClr val="accent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7734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93370" y="2741521"/>
            <a:ext cx="8911687" cy="1280890"/>
          </a:xfrm>
        </p:spPr>
        <p:txBody>
          <a:bodyPr>
            <a:noAutofit/>
          </a:bodyPr>
          <a:lstStyle/>
          <a:p>
            <a:r>
              <a:rPr lang="pl-PL" dirty="0">
                <a:solidFill>
                  <a:schemeClr val="accent1"/>
                </a:solidFill>
              </a:rPr>
              <a:t>Wzór protokołu oceny cytologicznej rozmazu według wytycznych Bethesda 2001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46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4806826"/>
              </p:ext>
            </p:extLst>
          </p:nvPr>
        </p:nvGraphicFramePr>
        <p:xfrm>
          <a:off x="1058092" y="1264555"/>
          <a:ext cx="10946673" cy="5946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2203">
                  <a:extLst>
                    <a:ext uri="{9D8B030D-6E8A-4147-A177-3AD203B41FA5}">
                      <a16:colId xmlns:a16="http://schemas.microsoft.com/office/drawing/2014/main" val="1867646520"/>
                    </a:ext>
                  </a:extLst>
                </a:gridCol>
                <a:gridCol w="3657235">
                  <a:extLst>
                    <a:ext uri="{9D8B030D-6E8A-4147-A177-3AD203B41FA5}">
                      <a16:colId xmlns:a16="http://schemas.microsoft.com/office/drawing/2014/main" val="3085461294"/>
                    </a:ext>
                  </a:extLst>
                </a:gridCol>
                <a:gridCol w="3657235">
                  <a:extLst>
                    <a:ext uri="{9D8B030D-6E8A-4147-A177-3AD203B41FA5}">
                      <a16:colId xmlns:a16="http://schemas.microsoft.com/office/drawing/2014/main" val="2556926650"/>
                    </a:ext>
                  </a:extLst>
                </a:gridCol>
              </a:tblGrid>
              <a:tr h="916200">
                <a:tc>
                  <a:txBody>
                    <a:bodyPr/>
                    <a:lstStyle/>
                    <a:p>
                      <a:r>
                        <a:rPr lang="pl-PL" sz="1800" b="1" dirty="0">
                          <a:effectLst/>
                        </a:rPr>
                        <a:t>A</a:t>
                      </a:r>
                      <a:endParaRPr lang="pl-PL" sz="180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800" b="1" dirty="0">
                          <a:effectLst/>
                        </a:rPr>
                        <a:t>Typ preparatu cytologicznego</a:t>
                      </a:r>
                      <a:endParaRPr lang="pl-PL" sz="180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800" dirty="0">
                          <a:effectLst/>
                        </a:rPr>
                        <a:t>Konwencjonalny rozmaz cytologiczny albo preparat wykonany inną techniką (np. </a:t>
                      </a:r>
                      <a:r>
                        <a:rPr lang="pl-PL" sz="1800" dirty="0" err="1">
                          <a:effectLst/>
                        </a:rPr>
                        <a:t>ThinPrep</a:t>
                      </a:r>
                      <a:r>
                        <a:rPr lang="pl-PL" sz="1800" dirty="0">
                          <a:effectLst/>
                        </a:rPr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25134571"/>
                  </a:ext>
                </a:extLst>
              </a:tr>
              <a:tr h="504153">
                <a:tc>
                  <a:txBody>
                    <a:bodyPr/>
                    <a:lstStyle/>
                    <a:p>
                      <a:r>
                        <a:rPr lang="pl-PL" sz="1800" b="1" dirty="0">
                          <a:effectLst/>
                        </a:rPr>
                        <a:t>B</a:t>
                      </a:r>
                      <a:endParaRPr lang="pl-PL" sz="180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800" b="1" dirty="0">
                          <a:effectLst/>
                        </a:rPr>
                        <a:t>Jakość rozmazu</a:t>
                      </a:r>
                      <a:endParaRPr lang="pl-PL" sz="180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pl-PL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1533656"/>
                  </a:ext>
                </a:extLst>
              </a:tr>
              <a:tr h="1119800">
                <a:tc>
                  <a:txBody>
                    <a:bodyPr/>
                    <a:lstStyle/>
                    <a:p>
                      <a:endParaRPr lang="pl-P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1" dirty="0">
                          <a:effectLst/>
                        </a:rPr>
                        <a:t>BI</a:t>
                      </a:r>
                      <a:endParaRPr lang="pl-PL" sz="180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600" dirty="0">
                          <a:effectLst/>
                        </a:rPr>
                        <a:t>Rozmaz nadaje się do oceny cytologicznej (obecność lub brak komórek kanałowych szyjki macicy, obecność komórek zapalnych, obecność erytrocytów, inne)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03458796"/>
                  </a:ext>
                </a:extLst>
              </a:tr>
              <a:tr h="1915018">
                <a:tc>
                  <a:txBody>
                    <a:bodyPr/>
                    <a:lstStyle/>
                    <a:p>
                      <a:endParaRPr lang="pl-PL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1" dirty="0">
                          <a:effectLst/>
                        </a:rPr>
                        <a:t>BII</a:t>
                      </a:r>
                      <a:endParaRPr lang="pl-PL" sz="180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600" dirty="0">
                          <a:effectLst/>
                        </a:rPr>
                        <a:t>Rozmaz nie nadaje się do oceny cytologicznej (nie wykonano procedury technicznej albo preparat opracowany technicznie i oceniony, ale: </a:t>
                      </a:r>
                      <a:r>
                        <a:rPr lang="pl-PL" sz="1600" dirty="0" err="1">
                          <a:effectLst/>
                        </a:rPr>
                        <a:t>ubogokomórkowy</a:t>
                      </a:r>
                      <a:r>
                        <a:rPr lang="pl-PL" sz="1600" dirty="0">
                          <a:effectLst/>
                        </a:rPr>
                        <a:t>, zbyt podsuszony, źle utrwalony, nieczytelny z powodu licznych komórek zapalnych, erytrocytów, z innych powodów)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07591640"/>
                  </a:ext>
                </a:extLst>
              </a:tr>
              <a:tr h="412855">
                <a:tc>
                  <a:txBody>
                    <a:bodyPr/>
                    <a:lstStyle/>
                    <a:p>
                      <a:endParaRPr lang="pl-PL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81033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411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4554623"/>
              </p:ext>
            </p:extLst>
          </p:nvPr>
        </p:nvGraphicFramePr>
        <p:xfrm>
          <a:off x="2158139" y="1571897"/>
          <a:ext cx="8915400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val="1861788905"/>
                    </a:ext>
                  </a:extLst>
                </a:gridCol>
                <a:gridCol w="2237512">
                  <a:extLst>
                    <a:ext uri="{9D8B030D-6E8A-4147-A177-3AD203B41FA5}">
                      <a16:colId xmlns:a16="http://schemas.microsoft.com/office/drawing/2014/main" val="1635813176"/>
                    </a:ext>
                  </a:extLst>
                </a:gridCol>
                <a:gridCol w="3706088">
                  <a:extLst>
                    <a:ext uri="{9D8B030D-6E8A-4147-A177-3AD203B41FA5}">
                      <a16:colId xmlns:a16="http://schemas.microsoft.com/office/drawing/2014/main" val="26300875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b="1" dirty="0">
                          <a:effectLst/>
                        </a:rPr>
                        <a:t>C</a:t>
                      </a:r>
                      <a:endParaRPr lang="pl-PL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b="1" dirty="0">
                          <a:effectLst/>
                        </a:rPr>
                        <a:t>Ogólna charakterystyka rozmazu</a:t>
                      </a:r>
                      <a:endParaRPr lang="pl-PL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72636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="1" dirty="0">
                          <a:effectLst/>
                        </a:rPr>
                        <a:t>CI</a:t>
                      </a:r>
                      <a:endParaRPr lang="pl-PL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effectLst/>
                        </a:rPr>
                        <a:t>Nie stwierdza się cech </a:t>
                      </a:r>
                      <a:r>
                        <a:rPr lang="pl-PL" dirty="0" err="1">
                          <a:effectLst/>
                        </a:rPr>
                        <a:t>śródnabłonkowej</a:t>
                      </a:r>
                      <a:r>
                        <a:rPr lang="pl-PL" dirty="0">
                          <a:effectLst/>
                        </a:rPr>
                        <a:t> </a:t>
                      </a:r>
                      <a:r>
                        <a:rPr lang="pl-PL" dirty="0" err="1">
                          <a:effectLst/>
                        </a:rPr>
                        <a:t>neoplazji</a:t>
                      </a:r>
                      <a:r>
                        <a:rPr lang="pl-PL" dirty="0">
                          <a:effectLst/>
                        </a:rPr>
                        <a:t> (CIN) ani raka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872452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="1" dirty="0">
                          <a:effectLst/>
                        </a:rPr>
                        <a:t>CII</a:t>
                      </a:r>
                      <a:endParaRPr lang="pl-PL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effectLst/>
                        </a:rPr>
                        <a:t>Obraz cytologiczny jest nieprawidłowy (zobacz interpretacja/ wynik)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66444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="1" dirty="0">
                          <a:effectLst/>
                        </a:rPr>
                        <a:t>CIII</a:t>
                      </a:r>
                      <a:endParaRPr lang="pl-PL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effectLst/>
                        </a:rPr>
                        <a:t>Inne cechy (np. komórki </a:t>
                      </a:r>
                      <a:r>
                        <a:rPr lang="pl-PL" dirty="0" err="1">
                          <a:effectLst/>
                        </a:rPr>
                        <a:t>endometrialne</a:t>
                      </a:r>
                      <a:r>
                        <a:rPr lang="pl-PL" dirty="0">
                          <a:effectLst/>
                        </a:rPr>
                        <a:t> u kobiet ≥ 40 roku życia; zobacz interpretacja/ wynik)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955582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50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2900473"/>
              </p:ext>
            </p:extLst>
          </p:nvPr>
        </p:nvGraphicFramePr>
        <p:xfrm>
          <a:off x="1831567" y="624110"/>
          <a:ext cx="9637622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193">
                  <a:extLst>
                    <a:ext uri="{9D8B030D-6E8A-4147-A177-3AD203B41FA5}">
                      <a16:colId xmlns:a16="http://schemas.microsoft.com/office/drawing/2014/main" val="1688396653"/>
                    </a:ext>
                  </a:extLst>
                </a:gridCol>
                <a:gridCol w="3370217">
                  <a:extLst>
                    <a:ext uri="{9D8B030D-6E8A-4147-A177-3AD203B41FA5}">
                      <a16:colId xmlns:a16="http://schemas.microsoft.com/office/drawing/2014/main" val="704423454"/>
                    </a:ext>
                  </a:extLst>
                </a:gridCol>
                <a:gridCol w="5447212">
                  <a:extLst>
                    <a:ext uri="{9D8B030D-6E8A-4147-A177-3AD203B41FA5}">
                      <a16:colId xmlns:a16="http://schemas.microsoft.com/office/drawing/2014/main" val="23765576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b="1" dirty="0">
                          <a:effectLst/>
                        </a:rPr>
                        <a:t>D</a:t>
                      </a:r>
                      <a:endParaRPr lang="pl-PL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b="1" dirty="0">
                          <a:effectLst/>
                        </a:rPr>
                        <a:t>Ocena za pomocą urządzeń automatycznych</a:t>
                      </a:r>
                      <a:endParaRPr lang="pl-PL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21584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b="1" dirty="0">
                          <a:effectLst/>
                        </a:rPr>
                        <a:t>E</a:t>
                      </a:r>
                      <a:endParaRPr lang="pl-PL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b="1" dirty="0">
                          <a:effectLst/>
                        </a:rPr>
                        <a:t>Badania dodatkowe</a:t>
                      </a:r>
                      <a:endParaRPr lang="pl-PL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147752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5741225"/>
              </p:ext>
            </p:extLst>
          </p:nvPr>
        </p:nvGraphicFramePr>
        <p:xfrm>
          <a:off x="1831567" y="1905000"/>
          <a:ext cx="967681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193">
                  <a:extLst>
                    <a:ext uri="{9D8B030D-6E8A-4147-A177-3AD203B41FA5}">
                      <a16:colId xmlns:a16="http://schemas.microsoft.com/office/drawing/2014/main" val="1427190888"/>
                    </a:ext>
                  </a:extLst>
                </a:gridCol>
                <a:gridCol w="3370217">
                  <a:extLst>
                    <a:ext uri="{9D8B030D-6E8A-4147-A177-3AD203B41FA5}">
                      <a16:colId xmlns:a16="http://schemas.microsoft.com/office/drawing/2014/main" val="2959368769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40635177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pl-PL" b="1" dirty="0">
                          <a:effectLst/>
                        </a:rPr>
                        <a:t>F</a:t>
                      </a:r>
                      <a:endParaRPr lang="pl-PL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b="1" dirty="0">
                          <a:effectLst/>
                        </a:rPr>
                        <a:t>Interpretacja/ wynik</a:t>
                      </a:r>
                      <a:endParaRPr lang="pl-PL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16297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FI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Nie stwierdza się cech </a:t>
                      </a:r>
                      <a:r>
                        <a:rPr lang="pl-PL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śródnabłonkowej</a:t>
                      </a:r>
                      <a:r>
                        <a:rPr lang="pl-PL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neoplazji</a:t>
                      </a:r>
                      <a:r>
                        <a:rPr lang="pl-PL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ani raka</a:t>
                      </a:r>
                    </a:p>
                    <a:p>
                      <a:r>
                        <a:rPr lang="pl-PL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pl-PL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a) czynniki infekcyjne</a:t>
                      </a:r>
                    </a:p>
                    <a:p>
                      <a:r>
                        <a:rPr lang="pl-PL" sz="1400" b="0" i="1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 tooltip="Rzęsistek pochwowy"/>
                        </a:rPr>
                        <a:t>Trichomonas</a:t>
                      </a:r>
                      <a:r>
                        <a:rPr lang="pl-PL" sz="14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 tooltip="Rzęsistek pochwowy"/>
                        </a:rPr>
                        <a:t> </a:t>
                      </a:r>
                      <a:r>
                        <a:rPr lang="pl-PL" sz="1400" b="0" i="1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 tooltip="Rzęsistek pochwowy"/>
                        </a:rPr>
                        <a:t>vaginalis</a:t>
                      </a:r>
                      <a:endParaRPr lang="pl-PL" sz="14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l-PL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grzyby, morfologicznie odpowiadające </a:t>
                      </a:r>
                      <a:r>
                        <a:rPr lang="pl-PL" sz="1400" b="0" i="1" u="sng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 tooltip="Candida"/>
                        </a:rPr>
                        <a:t>Candida</a:t>
                      </a:r>
                      <a:endParaRPr lang="pl-PL" sz="1400" b="0" i="0" u="sng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l-PL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zmiany flory bakteryjnej</a:t>
                      </a:r>
                    </a:p>
                    <a:p>
                      <a:r>
                        <a:rPr lang="pl-PL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bakterie morfologicznie odpowiadające </a:t>
                      </a:r>
                      <a:r>
                        <a:rPr lang="pl-PL" sz="1400" b="0" i="1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Actinomyces</a:t>
                      </a:r>
                      <a:endParaRPr lang="pl-PL" sz="14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l-PL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zmiany cytologiczne odpowiadające </a:t>
                      </a:r>
                      <a:r>
                        <a:rPr lang="pl-PL" sz="14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 tooltip="Chlamydie"/>
                        </a:rPr>
                        <a:t>Chlamydia</a:t>
                      </a:r>
                      <a:endParaRPr lang="pl-PL" sz="14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l-PL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zmiany cytologiczne odpowiadające </a:t>
                      </a:r>
                      <a:r>
                        <a:rPr lang="pl-PL" sz="1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 tooltip="Wirus opryszczki pospolitej"/>
                        </a:rPr>
                        <a:t>HSV</a:t>
                      </a:r>
                      <a:endParaRPr lang="pl-PL" sz="1400" b="0" i="0" u="none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l-PL" sz="1400" b="0" i="0" u="none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l-PL" sz="1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b) inne zmiany nienowotworowe</a:t>
                      </a:r>
                    </a:p>
                    <a:p>
                      <a:r>
                        <a:rPr lang="pl-PL" sz="1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zmiany odczynowe związane z zapaleniem</a:t>
                      </a:r>
                    </a:p>
                    <a:p>
                      <a:r>
                        <a:rPr lang="pl-PL" sz="1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zmiany odczynowe związane z radioterapią</a:t>
                      </a:r>
                    </a:p>
                    <a:p>
                      <a:r>
                        <a:rPr lang="pl-PL" sz="1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IUD (wkładka domaciczna)</a:t>
                      </a:r>
                    </a:p>
                    <a:p>
                      <a:endParaRPr lang="pl-PL" sz="1400" b="0" i="0" u="none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l-PL" sz="1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c) komórki gruczołowe po </a:t>
                      </a:r>
                      <a:r>
                        <a:rPr lang="pl-PL" sz="1400" b="0" i="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histerektomii</a:t>
                      </a:r>
                      <a:endParaRPr lang="pl-PL" sz="1400" b="0" i="0" u="none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l-PL" sz="1400" b="0" i="0" u="none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l-PL" sz="1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d) atrofia</a:t>
                      </a:r>
                      <a:endParaRPr lang="pl-PL" sz="1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77974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362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1518685"/>
              </p:ext>
            </p:extLst>
          </p:nvPr>
        </p:nvGraphicFramePr>
        <p:xfrm>
          <a:off x="1907177" y="441230"/>
          <a:ext cx="9771017" cy="60534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515">
                  <a:extLst>
                    <a:ext uri="{9D8B030D-6E8A-4147-A177-3AD203B41FA5}">
                      <a16:colId xmlns:a16="http://schemas.microsoft.com/office/drawing/2014/main" val="1620216456"/>
                    </a:ext>
                  </a:extLst>
                </a:gridCol>
                <a:gridCol w="979714">
                  <a:extLst>
                    <a:ext uri="{9D8B030D-6E8A-4147-A177-3AD203B41FA5}">
                      <a16:colId xmlns:a16="http://schemas.microsoft.com/office/drawing/2014/main" val="3313953077"/>
                    </a:ext>
                  </a:extLst>
                </a:gridCol>
                <a:gridCol w="8268788">
                  <a:extLst>
                    <a:ext uri="{9D8B030D-6E8A-4147-A177-3AD203B41FA5}">
                      <a16:colId xmlns:a16="http://schemas.microsoft.com/office/drawing/2014/main" val="3741662300"/>
                    </a:ext>
                  </a:extLst>
                </a:gridCol>
              </a:tblGrid>
              <a:tr h="1390057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="1" dirty="0">
                          <a:effectLst/>
                        </a:rPr>
                        <a:t>FII</a:t>
                      </a:r>
                      <a:endParaRPr lang="pl-PL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effectLst/>
                        </a:rPr>
                        <a:t>Inne zmiany</a:t>
                      </a:r>
                      <a:br>
                        <a:rPr lang="pl-PL" dirty="0">
                          <a:effectLst/>
                        </a:rPr>
                      </a:br>
                      <a:r>
                        <a:rPr lang="pl-PL" dirty="0">
                          <a:effectLst/>
                        </a:rPr>
                        <a:t>Obecność komórek </a:t>
                      </a:r>
                      <a:r>
                        <a:rPr lang="pl-PL" dirty="0" err="1">
                          <a:effectLst/>
                        </a:rPr>
                        <a:t>endometrialnych</a:t>
                      </a:r>
                      <a:r>
                        <a:rPr lang="pl-PL" dirty="0">
                          <a:effectLst/>
                        </a:rPr>
                        <a:t> w rozmazie u kobiet ≥ 40 roku życia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66254967"/>
                  </a:ext>
                </a:extLst>
              </a:tr>
              <a:tr h="4451947"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F III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Nieprawidłowe komórki nabłonkowe</a:t>
                      </a:r>
                      <a:r>
                        <a:rPr lang="pl-PL" sz="1200" dirty="0" smtClean="0"/>
                        <a:t/>
                      </a:r>
                      <a:br>
                        <a:rPr lang="pl-PL" sz="1200" dirty="0" smtClean="0"/>
                      </a:br>
                      <a:r>
                        <a:rPr lang="pl-PL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a) komórki nabłonka wielowarstwowego płaskiego</a:t>
                      </a:r>
                      <a:br>
                        <a:rPr lang="pl-PL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nieprawidłowe komórki nabłonka wielowarstwowego płaskiego</a:t>
                      </a:r>
                    </a:p>
                    <a:p>
                      <a:pPr lvl="1"/>
                      <a:r>
                        <a:rPr lang="pl-PL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 nieokreślonym znaczeniu (ASC-US)</a:t>
                      </a:r>
                    </a:p>
                    <a:p>
                      <a:pPr lvl="1"/>
                      <a:r>
                        <a:rPr lang="pl-PL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nie można wykluczyć HSIL (ASC-H)</a:t>
                      </a:r>
                    </a:p>
                    <a:p>
                      <a:r>
                        <a:rPr lang="pl-PL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zmiana </a:t>
                      </a:r>
                      <a:r>
                        <a:rPr lang="pl-PL" sz="12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środpłaskonabłonkowa</a:t>
                      </a:r>
                      <a:r>
                        <a:rPr lang="pl-PL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małego stopnia (LSIL) (w tym: HPV/CIN I)</a:t>
                      </a:r>
                    </a:p>
                    <a:p>
                      <a:r>
                        <a:rPr lang="pl-PL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zmiana </a:t>
                      </a:r>
                      <a:r>
                        <a:rPr lang="pl-PL" sz="12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śródpłaskonabłonkowa</a:t>
                      </a:r>
                      <a:r>
                        <a:rPr lang="pl-PL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dużego stopnia (HSIL) (w tym: CIS/ CIN II/ CIN III)</a:t>
                      </a:r>
                    </a:p>
                    <a:p>
                      <a:pPr lvl="1"/>
                      <a:r>
                        <a:rPr lang="pl-PL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 cechami budzącymi podejrzenie inwazji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pl-PL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rak płaskonabłonkowy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pl-PL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b) komórki gruczołowe</a:t>
                      </a:r>
                    </a:p>
                    <a:p>
                      <a:r>
                        <a:rPr lang="pl-PL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nieprawidłowe (atypowe)</a:t>
                      </a:r>
                    </a:p>
                    <a:p>
                      <a:pPr lvl="1"/>
                      <a:r>
                        <a:rPr lang="pl-PL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komórki </a:t>
                      </a:r>
                      <a:r>
                        <a:rPr lang="pl-PL" sz="12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endocerwikalne</a:t>
                      </a:r>
                      <a:endParaRPr lang="pl-PL" sz="12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lang="pl-PL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komórki </a:t>
                      </a:r>
                      <a:r>
                        <a:rPr lang="pl-PL" sz="12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endometrialne</a:t>
                      </a:r>
                      <a:endParaRPr lang="pl-PL" sz="12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lang="pl-PL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komórki gruczołowe</a:t>
                      </a:r>
                    </a:p>
                    <a:p>
                      <a:r>
                        <a:rPr lang="pl-PL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nieprawidłowe (atypowe)</a:t>
                      </a:r>
                    </a:p>
                    <a:p>
                      <a:pPr lvl="1"/>
                      <a:r>
                        <a:rPr lang="pl-PL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komórki </a:t>
                      </a:r>
                      <a:r>
                        <a:rPr lang="pl-PL" sz="12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endocerwikalne</a:t>
                      </a:r>
                      <a:r>
                        <a:rPr lang="pl-PL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prawdopodobnie nowotworowe</a:t>
                      </a:r>
                    </a:p>
                    <a:p>
                      <a:pPr lvl="1"/>
                      <a:r>
                        <a:rPr lang="pl-PL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komórki gruczołowe prawdopodobnie nowotworowe</a:t>
                      </a:r>
                    </a:p>
                    <a:p>
                      <a:r>
                        <a:rPr lang="pl-PL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gruczolakorak </a:t>
                      </a:r>
                      <a:r>
                        <a:rPr lang="pl-PL" sz="12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endocerwikalny</a:t>
                      </a:r>
                      <a:r>
                        <a:rPr lang="pl-PL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pl-PL" sz="12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situ</a:t>
                      </a:r>
                      <a:endParaRPr lang="pl-PL" sz="12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l-PL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gruczolakorak</a:t>
                      </a:r>
                    </a:p>
                    <a:p>
                      <a:pPr lvl="1"/>
                      <a:r>
                        <a:rPr lang="pl-PL" sz="12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endocerwikalny</a:t>
                      </a:r>
                      <a:endParaRPr lang="pl-PL" sz="12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lang="pl-PL" sz="12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endometrialny</a:t>
                      </a:r>
                      <a:endParaRPr lang="pl-PL" sz="12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lang="pl-PL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pozamaciczny</a:t>
                      </a:r>
                    </a:p>
                    <a:p>
                      <a:pPr lvl="1"/>
                      <a:r>
                        <a:rPr lang="pl-PL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bliżej nieokreślony (NOS, not </a:t>
                      </a:r>
                      <a:r>
                        <a:rPr lang="pl-PL" sz="12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otherwise</a:t>
                      </a:r>
                      <a:r>
                        <a:rPr lang="pl-PL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2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specified</a:t>
                      </a:r>
                      <a:r>
                        <a:rPr lang="pl-PL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pl-PL" sz="12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l-PL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81141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50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7780184"/>
              </p:ext>
            </p:extLst>
          </p:nvPr>
        </p:nvGraphicFramePr>
        <p:xfrm>
          <a:off x="2589213" y="2133600"/>
          <a:ext cx="891540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0638">
                  <a:extLst>
                    <a:ext uri="{9D8B030D-6E8A-4147-A177-3AD203B41FA5}">
                      <a16:colId xmlns:a16="http://schemas.microsoft.com/office/drawing/2014/main" val="4161354885"/>
                    </a:ext>
                  </a:extLst>
                </a:gridCol>
                <a:gridCol w="1933303">
                  <a:extLst>
                    <a:ext uri="{9D8B030D-6E8A-4147-A177-3AD203B41FA5}">
                      <a16:colId xmlns:a16="http://schemas.microsoft.com/office/drawing/2014/main" val="2032062394"/>
                    </a:ext>
                  </a:extLst>
                </a:gridCol>
                <a:gridCol w="5861459">
                  <a:extLst>
                    <a:ext uri="{9D8B030D-6E8A-4147-A177-3AD203B41FA5}">
                      <a16:colId xmlns:a16="http://schemas.microsoft.com/office/drawing/2014/main" val="26737418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l-PL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1" dirty="0" smtClean="0">
                          <a:effectLst/>
                        </a:rPr>
                        <a:t>FIV</a:t>
                      </a:r>
                      <a:endParaRPr lang="pl-PL" dirty="0" smtClean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>
                          <a:effectLst/>
                        </a:rPr>
                        <a:t>Inne nowotwory złośliwe</a:t>
                      </a:r>
                    </a:p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2673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b="1" dirty="0">
                          <a:effectLst/>
                        </a:rPr>
                        <a:t>G</a:t>
                      </a:r>
                      <a:endParaRPr lang="pl-PL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effectLst/>
                        </a:rPr>
                        <a:t>Wyjaśnienia i sugestie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87222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2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92925" y="2741521"/>
            <a:ext cx="8911687" cy="1280890"/>
          </a:xfrm>
        </p:spPr>
        <p:txBody>
          <a:bodyPr/>
          <a:lstStyle/>
          <a:p>
            <a:r>
              <a:rPr lang="pl-PL" dirty="0" smtClean="0">
                <a:solidFill>
                  <a:schemeClr val="accent1"/>
                </a:solidFill>
              </a:rPr>
              <a:t>Wyniki cytologii w systemie Bethesda </a:t>
            </a:r>
            <a:endParaRPr lang="pl-PL" dirty="0">
              <a:solidFill>
                <a:schemeClr val="accent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394802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>
                <a:solidFill>
                  <a:schemeClr val="accent1"/>
                </a:solidFill>
              </a:rPr>
              <a:t>ASC-US</a:t>
            </a:r>
            <a:r>
              <a:rPr lang="pl-PL" dirty="0"/>
              <a:t> – nieprawidłowe komórki nabłonka wielowarstwowego płaskiego o nieokreślonym znaczeniu;</a:t>
            </a:r>
          </a:p>
          <a:p>
            <a:r>
              <a:rPr lang="pl-PL" dirty="0">
                <a:solidFill>
                  <a:schemeClr val="accent1"/>
                </a:solidFill>
              </a:rPr>
              <a:t>ASC-H</a:t>
            </a:r>
            <a:r>
              <a:rPr lang="pl-PL" dirty="0"/>
              <a:t> – nieprawidłowe komórki nabłonka wielowarstwowego płaskiego, nie można wykluczyć stanu przedrakowego, czyli HSIL;</a:t>
            </a:r>
          </a:p>
          <a:p>
            <a:r>
              <a:rPr lang="pl-PL" dirty="0">
                <a:solidFill>
                  <a:schemeClr val="accent1"/>
                </a:solidFill>
              </a:rPr>
              <a:t>LSIL</a:t>
            </a:r>
            <a:r>
              <a:rPr lang="pl-PL" dirty="0"/>
              <a:t> – zmiana </a:t>
            </a:r>
            <a:r>
              <a:rPr lang="pl-PL" dirty="0" err="1"/>
              <a:t>środnabłonkowa</a:t>
            </a:r>
            <a:r>
              <a:rPr lang="pl-PL" dirty="0"/>
              <a:t> niskiego stopnia zaawansowania, odpowiadająca CIN1;</a:t>
            </a:r>
          </a:p>
          <a:p>
            <a:r>
              <a:rPr lang="pl-PL" dirty="0">
                <a:solidFill>
                  <a:schemeClr val="accent1"/>
                </a:solidFill>
              </a:rPr>
              <a:t>HSIL</a:t>
            </a:r>
            <a:r>
              <a:rPr lang="pl-PL" dirty="0"/>
              <a:t> – zmiana </a:t>
            </a:r>
            <a:r>
              <a:rPr lang="pl-PL" dirty="0" err="1"/>
              <a:t>śródnabłonkowa</a:t>
            </a:r>
            <a:r>
              <a:rPr lang="pl-PL" dirty="0"/>
              <a:t> wysokiego stopnia zaawansowania, odpowiadająca CIN 2;</a:t>
            </a:r>
          </a:p>
          <a:p>
            <a:r>
              <a:rPr lang="pl-PL" dirty="0">
                <a:solidFill>
                  <a:schemeClr val="accent1"/>
                </a:solidFill>
              </a:rPr>
              <a:t>CIS</a:t>
            </a:r>
            <a:r>
              <a:rPr lang="pl-PL" dirty="0"/>
              <a:t> – rak płaskonabłonkowy in situ czyli „w miejscu”, odpowiada wspomnianemu wcześniej rakowi przedinwazyjnemu, czyli zmianom typu CIN 3;</a:t>
            </a:r>
          </a:p>
          <a:p>
            <a:r>
              <a:rPr lang="pl-PL" dirty="0">
                <a:solidFill>
                  <a:schemeClr val="accent1"/>
                </a:solidFill>
              </a:rPr>
              <a:t>AGC</a:t>
            </a:r>
            <a:r>
              <a:rPr lang="pl-PL" dirty="0"/>
              <a:t> – nieprawidłowe komórki nabłonka gruczołowego;</a:t>
            </a:r>
          </a:p>
          <a:p>
            <a:r>
              <a:rPr lang="pl-PL" dirty="0">
                <a:solidFill>
                  <a:schemeClr val="accent1"/>
                </a:solidFill>
              </a:rPr>
              <a:t>AIS</a:t>
            </a:r>
            <a:r>
              <a:rPr lang="pl-PL" dirty="0"/>
              <a:t> – rak gruczołowy in situ czyli „w miejscu”, odpowiada wspomnianemu wcześniej rakowi przedinwazyjnemu, czyli zmianom typu CIN 3.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440535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Krwawienia młodocianych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W krwawieniach </a:t>
            </a:r>
            <a:r>
              <a:rPr lang="pl-PL" dirty="0" smtClean="0"/>
              <a:t>o </a:t>
            </a:r>
            <a:r>
              <a:rPr lang="pl-PL" dirty="0"/>
              <a:t>ciężkim nasileniu </a:t>
            </a:r>
            <a:endParaRPr lang="pl-PL" dirty="0" smtClean="0"/>
          </a:p>
          <a:p>
            <a:r>
              <a:rPr lang="pl-PL" dirty="0" smtClean="0"/>
              <a:t>obfite</a:t>
            </a:r>
            <a:r>
              <a:rPr lang="pl-PL" dirty="0"/>
              <a:t>, </a:t>
            </a:r>
            <a:r>
              <a:rPr lang="pl-PL" dirty="0" smtClean="0"/>
              <a:t>przedłużające </a:t>
            </a:r>
            <a:r>
              <a:rPr lang="pl-PL" dirty="0"/>
              <a:t>się krwawienia ze znaczną utratą krwi miesiączkowej, </a:t>
            </a:r>
            <a:endParaRPr lang="pl-PL" dirty="0" smtClean="0"/>
          </a:p>
          <a:p>
            <a:r>
              <a:rPr lang="pl-PL" dirty="0" err="1" smtClean="0"/>
              <a:t>Hb</a:t>
            </a:r>
            <a:r>
              <a:rPr lang="pl-PL" dirty="0" smtClean="0"/>
              <a:t> </a:t>
            </a:r>
            <a:r>
              <a:rPr lang="pl-PL" dirty="0"/>
              <a:t>&lt; 10 </a:t>
            </a:r>
            <a:r>
              <a:rPr lang="pl-PL" dirty="0" smtClean="0"/>
              <a:t>g/dl</a:t>
            </a:r>
          </a:p>
          <a:p>
            <a:r>
              <a:rPr lang="pl-PL" dirty="0" smtClean="0"/>
              <a:t> </a:t>
            </a:r>
            <a:r>
              <a:rPr lang="pl-PL" dirty="0"/>
              <a:t>często obserwuje się objawy narastającej niedokrwistości i </a:t>
            </a:r>
            <a:r>
              <a:rPr lang="pl-PL" dirty="0" smtClean="0"/>
              <a:t>niewydolności </a:t>
            </a:r>
            <a:r>
              <a:rPr lang="pl-PL" dirty="0"/>
              <a:t>hemodynamicznej, </a:t>
            </a:r>
            <a:endParaRPr lang="pl-PL" dirty="0" smtClean="0"/>
          </a:p>
          <a:p>
            <a:r>
              <a:rPr lang="pl-PL" dirty="0"/>
              <a:t>gdy </a:t>
            </a:r>
            <a:r>
              <a:rPr lang="pl-PL" dirty="0" err="1"/>
              <a:t>Hb</a:t>
            </a:r>
            <a:r>
              <a:rPr lang="pl-PL" dirty="0"/>
              <a:t> &lt; 7 </a:t>
            </a:r>
            <a:r>
              <a:rPr lang="pl-PL" dirty="0" smtClean="0"/>
              <a:t>g/dl - konieczna hospitalizacja młodocianej pacjentki</a:t>
            </a:r>
          </a:p>
          <a:p>
            <a:pPr marL="0" indent="0">
              <a:buNone/>
            </a:pPr>
            <a:r>
              <a:rPr lang="pl-PL" dirty="0" smtClean="0"/>
              <a:t>W </a:t>
            </a:r>
            <a:r>
              <a:rPr lang="pl-PL" dirty="0"/>
              <a:t>początkowym etapie leczenia zaleca </a:t>
            </a:r>
            <a:r>
              <a:rPr lang="pl-PL" dirty="0" smtClean="0"/>
              <a:t>się: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zastosowanie </a:t>
            </a:r>
            <a:r>
              <a:rPr lang="pl-PL" dirty="0"/>
              <a:t>terapii E−P z wysokimi dawkami </a:t>
            </a:r>
            <a:r>
              <a:rPr lang="pl-PL" dirty="0" smtClean="0"/>
              <a:t>estrogenów </a:t>
            </a:r>
            <a:r>
              <a:rPr lang="pl-PL" dirty="0"/>
              <a:t>(nawet 8–16 mg estradiolu/d.), </a:t>
            </a:r>
            <a:endParaRPr lang="pl-PL" dirty="0" smtClean="0"/>
          </a:p>
          <a:p>
            <a:r>
              <a:rPr lang="pl-PL" dirty="0" smtClean="0"/>
              <a:t>z </a:t>
            </a:r>
            <a:r>
              <a:rPr lang="pl-PL" dirty="0"/>
              <a:t>uzupełnieniem </a:t>
            </a:r>
            <a:r>
              <a:rPr lang="pl-PL" dirty="0" err="1"/>
              <a:t>progestagenów</a:t>
            </a:r>
            <a:r>
              <a:rPr lang="pl-PL" dirty="0"/>
              <a:t> w II fazie cyklu. </a:t>
            </a:r>
            <a:endParaRPr lang="pl-PL" dirty="0" smtClean="0"/>
          </a:p>
          <a:p>
            <a:endParaRPr lang="pl-PL" dirty="0"/>
          </a:p>
          <a:p>
            <a:r>
              <a:rPr lang="pl-PL" dirty="0" smtClean="0">
                <a:solidFill>
                  <a:schemeClr val="accent1"/>
                </a:solidFill>
              </a:rPr>
              <a:t>Następnie</a:t>
            </a:r>
            <a:r>
              <a:rPr lang="pl-PL" dirty="0" smtClean="0"/>
              <a:t> </a:t>
            </a:r>
            <a:r>
              <a:rPr lang="pl-PL" dirty="0"/>
              <a:t>można kontynuować terapię E−</a:t>
            </a:r>
            <a:r>
              <a:rPr lang="pl-PL" dirty="0" smtClean="0"/>
              <a:t>P  </a:t>
            </a:r>
            <a:r>
              <a:rPr lang="pl-PL" dirty="0"/>
              <a:t>przez 6 miesięcy </a:t>
            </a:r>
          </a:p>
        </p:txBody>
      </p:sp>
    </p:spTree>
    <p:extLst>
      <p:ext uri="{BB962C8B-B14F-4D97-AF65-F5344CB8AC3E}">
        <p14:creationId xmlns:p14="http://schemas.microsoft.com/office/powerpoint/2010/main" val="323426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</a:t>
            </a:r>
            <a:r>
              <a:rPr lang="pl-PL" dirty="0" smtClean="0"/>
              <a:t>ostępowanie </a:t>
            </a:r>
            <a:r>
              <a:rPr lang="pl-PL" dirty="0"/>
              <a:t>w poszczególnych wynikach </a:t>
            </a:r>
            <a:r>
              <a:rPr lang="pl-PL" dirty="0" smtClean="0"/>
              <a:t>cytologii 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228011"/>
          </a:xfrm>
        </p:spPr>
        <p:txBody>
          <a:bodyPr>
            <a:normAutofit/>
          </a:bodyPr>
          <a:lstStyle/>
          <a:p>
            <a:r>
              <a:rPr lang="pl-PL" dirty="0" smtClean="0"/>
              <a:t>Zmiany </a:t>
            </a:r>
            <a:r>
              <a:rPr lang="pl-PL" dirty="0"/>
              <a:t>typu </a:t>
            </a:r>
            <a:r>
              <a:rPr lang="pl-PL" dirty="0">
                <a:solidFill>
                  <a:schemeClr val="accent1"/>
                </a:solidFill>
              </a:rPr>
              <a:t>ASC-US,</a:t>
            </a:r>
            <a:r>
              <a:rPr lang="pl-PL" dirty="0"/>
              <a:t> a nawet </a:t>
            </a:r>
            <a:r>
              <a:rPr lang="pl-PL" dirty="0">
                <a:solidFill>
                  <a:schemeClr val="accent1"/>
                </a:solidFill>
              </a:rPr>
              <a:t>CIN I</a:t>
            </a:r>
            <a:r>
              <a:rPr lang="pl-PL" dirty="0"/>
              <a:t>, czyli małe zmiany dysplastyczne poddaje się leczeniu zachowawczemu, bez konieczności ingerencji chirurgicznej, ponieważ są to zmiany zapalne o różnym stopniu nasilenia.</a:t>
            </a:r>
          </a:p>
          <a:p>
            <a:r>
              <a:rPr lang="pl-PL" dirty="0"/>
              <a:t>W przypadku zmian o charakterze </a:t>
            </a:r>
            <a:r>
              <a:rPr lang="pl-PL" dirty="0">
                <a:solidFill>
                  <a:schemeClr val="accent1"/>
                </a:solidFill>
              </a:rPr>
              <a:t>HSIL</a:t>
            </a:r>
            <a:r>
              <a:rPr lang="pl-PL" dirty="0"/>
              <a:t>, czyli </a:t>
            </a:r>
            <a:r>
              <a:rPr lang="pl-PL" dirty="0">
                <a:solidFill>
                  <a:schemeClr val="accent1"/>
                </a:solidFill>
              </a:rPr>
              <a:t>CIN II, CIN III </a:t>
            </a:r>
            <a:r>
              <a:rPr lang="pl-PL" dirty="0"/>
              <a:t>musimy liczyć się z dysplazją dużego stopnia, która powinna być leczona chirurgicznie. Te zmiany wymagają dalszej, dokładnej diagnostyki.</a:t>
            </a:r>
          </a:p>
          <a:p>
            <a:r>
              <a:rPr lang="pl-PL" dirty="0"/>
              <a:t>Zmiany w systemie Bethesda o charakterze jeszcze nieinwazyjnym i niegroźnym często odczytywane są jako zmiany ciężkiego stopnia. Wtedy wykonuje się mniej oszczędne operacje, co nie jest korzystne dla pacjentek.</a:t>
            </a:r>
          </a:p>
          <a:p>
            <a:r>
              <a:rPr lang="pl-PL" dirty="0"/>
              <a:t>W wypadku stanów nowotworowych, w opisie podaje się: rak płaskonabłonkowy, jest to rozpoznanie typowe dla komórek raka</a:t>
            </a:r>
            <a:r>
              <a:rPr lang="pl-PL" dirty="0" smtClean="0"/>
              <a:t>.</a:t>
            </a:r>
          </a:p>
          <a:p>
            <a:r>
              <a:rPr lang="pl-PL" dirty="0" smtClean="0"/>
              <a:t>Obecnie </a:t>
            </a:r>
            <a:r>
              <a:rPr lang="pl-PL" dirty="0"/>
              <a:t>stosowana skala pozwala rozpoznawać infekcje wirusowe, w tym infekcje </a:t>
            </a:r>
            <a:r>
              <a:rPr lang="pl-PL" dirty="0">
                <a:solidFill>
                  <a:schemeClr val="accent1"/>
                </a:solidFill>
              </a:rPr>
              <a:t>HPV</a:t>
            </a:r>
            <a:r>
              <a:rPr lang="pl-PL" dirty="0"/>
              <a:t>, w celu ich leczenia.</a:t>
            </a:r>
          </a:p>
        </p:txBody>
      </p:sp>
    </p:spTree>
    <p:extLst>
      <p:ext uri="{BB962C8B-B14F-4D97-AF65-F5344CB8AC3E}">
        <p14:creationId xmlns:p14="http://schemas.microsoft.com/office/powerpoint/2010/main" val="1307393511"/>
      </p:ext>
    </p:extLst>
  </p:cSld>
  <p:clrMapOvr>
    <a:masterClrMapping/>
  </p:clrMapOvr>
</p:sld>
</file>

<file path=ppt/theme/theme1.xml><?xml version="1.0" encoding="utf-8"?>
<a:theme xmlns:a="http://schemas.openxmlformats.org/drawingml/2006/main" name="Smuga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3162</TotalTime>
  <Words>6047</Words>
  <Application>Microsoft Office PowerPoint</Application>
  <PresentationFormat>Panoramiczny</PresentationFormat>
  <Paragraphs>621</Paragraphs>
  <Slides>90</Slides>
  <Notes>10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90</vt:i4>
      </vt:variant>
    </vt:vector>
  </HeadingPairs>
  <TitlesOfParts>
    <vt:vector size="95" baseType="lpstr">
      <vt:lpstr>Arial</vt:lpstr>
      <vt:lpstr>Calibri</vt:lpstr>
      <vt:lpstr>Century Gothic</vt:lpstr>
      <vt:lpstr>Wingdings 3</vt:lpstr>
      <vt:lpstr>Smuga</vt:lpstr>
      <vt:lpstr>Nieprawidłowe krwawienia w ginekologii </vt:lpstr>
      <vt:lpstr>Krwawienia młodocianych</vt:lpstr>
      <vt:lpstr>Krwawienia młodocianych</vt:lpstr>
      <vt:lpstr>Krwawienia młodocianych</vt:lpstr>
      <vt:lpstr>Krwawienia młodocianych</vt:lpstr>
      <vt:lpstr>Krwawienia młodocianych</vt:lpstr>
      <vt:lpstr>Krwawienia młodocianych</vt:lpstr>
      <vt:lpstr>Krwawienia młodocianych</vt:lpstr>
      <vt:lpstr>Krwawienia młodocianych</vt:lpstr>
      <vt:lpstr>Krwawienia młodocianych</vt:lpstr>
      <vt:lpstr>Nieprawidłowe krwawienia miesiączkowe</vt:lpstr>
      <vt:lpstr>Prawidłowe krwawienia miesiączkowe</vt:lpstr>
      <vt:lpstr>Prawidłowe krwawienia miesiączkowe</vt:lpstr>
      <vt:lpstr>Nieprawidłowe krwawienia miesiączkowe</vt:lpstr>
      <vt:lpstr>Nieprawidłowe krwawienia miesiączkowe</vt:lpstr>
      <vt:lpstr>Nieprawidłowe krwawienia miesiączkowe</vt:lpstr>
      <vt:lpstr>Rzadkie, nieregularne krwawienia miesiączkowe </vt:lpstr>
      <vt:lpstr>Rzadkie, nieregularne krwawienia miesiączkowe - PCOS</vt:lpstr>
      <vt:lpstr>Rzadkie, nieregularne krwawienia miesiączkowe - Hiperprolaktynemia</vt:lpstr>
      <vt:lpstr>Rzadkie, nieregularne krwawienia miesiączkowe - Hiperprolaktynemia</vt:lpstr>
      <vt:lpstr>Rzadkie, nieregularne krwawienia miesiączkowe - Choroby tarczycy</vt:lpstr>
      <vt:lpstr>Rzadkie, nieregularne krwawienia miesiączkowe Nadczynność nadnerczy</vt:lpstr>
      <vt:lpstr>Rzadkie, nieregularne krwawienia miesiączkowe Nadczynność nadnerczy  </vt:lpstr>
      <vt:lpstr>Rzadkie, nieregularne krwawienia miesiączkowe- Guzy jajnika </vt:lpstr>
      <vt:lpstr>Rzadkie, nieregularne krwawienia miesiączkowe Zespół przedwczesnego wygasania czynności jajników</vt:lpstr>
      <vt:lpstr>Rzadkie, nieregularne krwawienia miesiączkowe – Dieta </vt:lpstr>
      <vt:lpstr>Rzadkie, nieregularne krwawienia miesiączkowe- Leki </vt:lpstr>
      <vt:lpstr>Brak miesiączki (amenorrhoea)</vt:lpstr>
      <vt:lpstr>Częste krwawienia miesiączkowe</vt:lpstr>
      <vt:lpstr>Skąpe krwawienia miesiączkowe</vt:lpstr>
      <vt:lpstr>Skąpe krwawienia miesiączkowe</vt:lpstr>
      <vt:lpstr>Obfite krwawienia miesiączkowe</vt:lpstr>
      <vt:lpstr>Diagnostyka nieprawidłowych krwawień miesiączkowych</vt:lpstr>
      <vt:lpstr>Diagnostyka nieprawidłowych krwawień miesiączkowych</vt:lpstr>
      <vt:lpstr>Diagnostyka nieprawidłowych krwawień miesiączkowych</vt:lpstr>
      <vt:lpstr>Diagnostyka nieprawidłowych krwawień miesiączkowych</vt:lpstr>
      <vt:lpstr>Diagnostyka nieprawidłowych krwawień miesiączkowych</vt:lpstr>
      <vt:lpstr>Diagnostyka nieprawidłowych krwawień miesiączkowych</vt:lpstr>
      <vt:lpstr>Diagnostyka nieprawidłowych krwawień miesiączkowych</vt:lpstr>
      <vt:lpstr>Leczenie </vt:lpstr>
      <vt:lpstr>Krwawienia kontaktowe</vt:lpstr>
      <vt:lpstr>Krwawienia kontaktowe</vt:lpstr>
      <vt:lpstr>Krwawienia kontaktowe</vt:lpstr>
      <vt:lpstr>Krwawienia kontaktowe- Zakażenia i zapalenia </vt:lpstr>
      <vt:lpstr>Krwawienia kontaktowe-Polipy szyjkowe i endometrialne </vt:lpstr>
      <vt:lpstr>Krwawienia kontaktowe- Endometrioza </vt:lpstr>
      <vt:lpstr>Krwawienia kontaktowe- Nowotwory szyjki macicy lub pochwy i stany przedrakowe</vt:lpstr>
      <vt:lpstr>Krwawienia kontaktowe- Urazy i wypadki </vt:lpstr>
      <vt:lpstr>Krwawienia kontaktowe - Atrofic vaginitis </vt:lpstr>
      <vt:lpstr>Krwawienia kontaktowe</vt:lpstr>
      <vt:lpstr>Krwawienia kontaktowe</vt:lpstr>
      <vt:lpstr>Krwawienia kontaktowe</vt:lpstr>
      <vt:lpstr>Krwawienia kontaktowe- Podsumowanie </vt:lpstr>
      <vt:lpstr>Krwawienia w okresie menopauzalnym</vt:lpstr>
      <vt:lpstr>Krwawienia w okresie menopauzalnym</vt:lpstr>
      <vt:lpstr>Krwawienia w okresie menopauzalnym</vt:lpstr>
      <vt:lpstr>Krwawienia w okresie menopauzalnym -Zmiany hormonalne </vt:lpstr>
      <vt:lpstr>Krwawienia w okresie menopauzalnym</vt:lpstr>
      <vt:lpstr>Krwawienia w okresie menopauzalnym Rozrosty endometrialne </vt:lpstr>
      <vt:lpstr>Krwawienia w okresie menopauzalnym Rozrosty endometrialne</vt:lpstr>
      <vt:lpstr>Krwawienia w okresie menopauzalnym Rozrosty endometrialne</vt:lpstr>
      <vt:lpstr>Krwawienia w okresie menopauzalnym Rozrosty endometrialne</vt:lpstr>
      <vt:lpstr>Krwawienia w okresie menopauzalnym Rozrosty endometrialne</vt:lpstr>
      <vt:lpstr>Krwawienia w okresie menopauzalnym Rozrosty endometrialne</vt:lpstr>
      <vt:lpstr>Krwawienia w okresie menopauzalnym Rozrosty endometrialne</vt:lpstr>
      <vt:lpstr>Krwawienia w okresie menopauzalnym Mięśniaki</vt:lpstr>
      <vt:lpstr>Krwawienia w okresie menopauzalnym Mięśniaki</vt:lpstr>
      <vt:lpstr>Krwawienia w okresie menopauzalnym Podsumowanie </vt:lpstr>
      <vt:lpstr>Nieprawidłowe krwawienia po menopauzie</vt:lpstr>
      <vt:lpstr>Nieprawidłowe krwawienia po menopauzie</vt:lpstr>
      <vt:lpstr>Nieprawidłowe krwawienia po menopauzie</vt:lpstr>
      <vt:lpstr>Nieprawidłowe krwawienia po menopauzie</vt:lpstr>
      <vt:lpstr>Nieprawidłowe krwawienia po menopauzie</vt:lpstr>
      <vt:lpstr>Nieprawidłowe krwawienia po menopauzie</vt:lpstr>
      <vt:lpstr>Nieprawidłowe krwawienia po menopauzie- Atrofia endometrium </vt:lpstr>
      <vt:lpstr>Nieprawidłowe krwawienia po menopauzie-Polipy endometrium </vt:lpstr>
      <vt:lpstr>Nieprawidłowe krwawienia po menopauzie</vt:lpstr>
      <vt:lpstr>Nieprawidłowe krwawienia po menopauzie</vt:lpstr>
      <vt:lpstr>Nieprawidłowe krwawienia po menopauzie-</vt:lpstr>
      <vt:lpstr>Nawracające nieprawidłowe krwawienia pomenopauzalne</vt:lpstr>
      <vt:lpstr>Dziękuję za uwagę </vt:lpstr>
      <vt:lpstr>Wzór protokołu oceny cytologicznej rozmazu według wytycznych Bethesda 2001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Wyniki cytologii w systemie Bethesda </vt:lpstr>
      <vt:lpstr>Prezentacja programu PowerPoint</vt:lpstr>
      <vt:lpstr>Postępowanie w poszczególnych wynikach cytologii 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Nieprawidłowe krwawienia w ginekologii</dc:title>
  <dc:creator>Beata</dc:creator>
  <cp:lastModifiedBy>Beata</cp:lastModifiedBy>
  <cp:revision>50</cp:revision>
  <dcterms:created xsi:type="dcterms:W3CDTF">2018-07-30T10:50:27Z</dcterms:created>
  <dcterms:modified xsi:type="dcterms:W3CDTF">2018-08-01T15:40:55Z</dcterms:modified>
</cp:coreProperties>
</file>